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309" r:id="rId24"/>
    <p:sldId id="277" r:id="rId25"/>
    <p:sldId id="278" r:id="rId26"/>
    <p:sldId id="280" r:id="rId27"/>
    <p:sldId id="281" r:id="rId28"/>
    <p:sldId id="29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kSq/4BEIFZfpDuzq6A6g0BdGr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23" autoAdjust="0"/>
  </p:normalViewPr>
  <p:slideViewPr>
    <p:cSldViewPr snapToGrid="0">
      <p:cViewPr>
        <p:scale>
          <a:sx n="125" d="100"/>
          <a:sy n="125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03090f05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b03090f0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0505-4C5D-4BC5-B98F-C8657FE8DF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79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03090f05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03090f050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b03090f050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03090f05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03090f05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b03090f05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.png"/><Relationship Id="rId3" Type="http://schemas.openxmlformats.org/officeDocument/2006/relationships/image" Target="../media/image26.jp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1.png"/><Relationship Id="rId10" Type="http://schemas.openxmlformats.org/officeDocument/2006/relationships/image" Target="../media/image38.png"/><Relationship Id="rId4" Type="http://schemas.openxmlformats.org/officeDocument/2006/relationships/image" Target="../media/image32.jpg"/><Relationship Id="rId9" Type="http://schemas.openxmlformats.org/officeDocument/2006/relationships/image" Target="../media/image37.pn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429087"/>
            <a:ext cx="105156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4400" b="1">
                <a:latin typeface="Arial"/>
                <a:ea typeface="Arial"/>
                <a:cs typeface="Arial"/>
                <a:sym typeface="Arial"/>
              </a:rPr>
              <a:t>LASAGNE</a:t>
            </a:r>
            <a:endParaRPr sz="4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>
                <a:latin typeface="Arial"/>
                <a:ea typeface="Arial"/>
                <a:cs typeface="Arial"/>
                <a:sym typeface="Arial"/>
              </a:rPr>
              <a:t>digitaL frAmework for SmArt Grid and reNewable Energies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/>
              <a:t>ERA-NET  108767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/>
              <a:t>SFOE 810008657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057" y="5650077"/>
            <a:ext cx="1051274" cy="5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368" y="506278"/>
            <a:ext cx="1303141" cy="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08" y="4863577"/>
            <a:ext cx="36480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278524" y="269251"/>
            <a:ext cx="11634951" cy="211659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/>
          <p:nvPr/>
        </p:nvSpPr>
        <p:spPr>
          <a:xfrm>
            <a:off x="7573698" y="5307202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7639918" y="5260195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1397567" y="2525789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7573698" y="443135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639958" y="4378427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568312" y="2674320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7706137" y="4320400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8696521" y="6057619"/>
            <a:ext cx="34089" cy="3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7706137" y="5216043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8"/>
          <p:cNvCxnSpPr>
            <a:endCxn id="362" idx="0"/>
          </p:cNvCxnSpPr>
          <p:nvPr/>
        </p:nvCxnSpPr>
        <p:spPr>
          <a:xfrm>
            <a:off x="8141704" y="4580775"/>
            <a:ext cx="0" cy="74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8"/>
          <p:cNvSpPr txBox="1"/>
          <p:nvPr/>
        </p:nvSpPr>
        <p:spPr>
          <a:xfrm>
            <a:off x="3784475" y="2683082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1548460" y="1136561"/>
            <a:ext cx="2680205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 txBox="1"/>
          <p:nvPr/>
        </p:nvSpPr>
        <p:spPr>
          <a:xfrm>
            <a:off x="1548461" y="1105776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1642659" y="2877479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8698424" y="4266410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grpSp>
        <p:nvGrpSpPr>
          <p:cNvPr id="368" name="Google Shape;368;p8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369" name="Google Shape;369;p8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70" name="Google Shape;370;p8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5" name="Google Shape;375;p8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" name="Google Shape;376;p8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648081" y="149505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1969478" y="1385313"/>
            <a:ext cx="1548677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Activation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de la requête</a:t>
            </a:r>
            <a:endParaRPr sz="1071">
              <a:solidFill>
                <a:srgbClr val="0066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 rot="10800000" flipH="1">
            <a:off x="2012503" y="3133365"/>
            <a:ext cx="5811697" cy="1546287"/>
          </a:xfrm>
          <a:prstGeom prst="bentArrow">
            <a:avLst>
              <a:gd name="adj1" fmla="val 3374"/>
              <a:gd name="adj2" fmla="val 7719"/>
              <a:gd name="adj3" fmla="val 10838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8"/>
          <p:cNvCxnSpPr>
            <a:endCxn id="366" idx="0"/>
          </p:cNvCxnSpPr>
          <p:nvPr/>
        </p:nvCxnSpPr>
        <p:spPr>
          <a:xfrm flipH="1">
            <a:off x="2012503" y="1923479"/>
            <a:ext cx="364800" cy="954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2" name="Google Shape;362;p8"/>
          <p:cNvSpPr/>
          <p:nvPr/>
        </p:nvSpPr>
        <p:spPr>
          <a:xfrm>
            <a:off x="7771860" y="5329575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 txBox="1">
            <a:spLocks noGrp="1"/>
          </p:cNvSpPr>
          <p:nvPr>
            <p:ph type="sldNum" idx="12"/>
          </p:nvPr>
        </p:nvSpPr>
        <p:spPr>
          <a:xfrm>
            <a:off x="11408865" y="6425049"/>
            <a:ext cx="561268" cy="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381" name="Google Shape;38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1189611" y="332323"/>
            <a:ext cx="7923910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1 : envoi des requêtes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 txBox="1"/>
          <p:nvPr/>
        </p:nvSpPr>
        <p:spPr>
          <a:xfrm>
            <a:off x="8963814" y="259568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386" name="Google Shape;38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585461"/>
            <a:ext cx="534387" cy="5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8"/>
          <p:cNvSpPr/>
          <p:nvPr/>
        </p:nvSpPr>
        <p:spPr>
          <a:xfrm>
            <a:off x="7929840" y="4441690"/>
            <a:ext cx="423725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8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90" name="Google Shape;390;p8"/>
          <p:cNvCxnSpPr/>
          <p:nvPr/>
        </p:nvCxnSpPr>
        <p:spPr>
          <a:xfrm flipH="1">
            <a:off x="10939055" y="5863561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91" name="Google Shape;391;p8"/>
          <p:cNvSpPr txBox="1"/>
          <p:nvPr/>
        </p:nvSpPr>
        <p:spPr>
          <a:xfrm>
            <a:off x="8174596" y="6436083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"/>
          <p:cNvSpPr/>
          <p:nvPr/>
        </p:nvSpPr>
        <p:spPr>
          <a:xfrm>
            <a:off x="1397567" y="2525789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7586398" y="5307202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7652618" y="5260195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7718837" y="5216043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7586398" y="443135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7652658" y="4378427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7718837" y="4320400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1548460" y="1136561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1568312" y="2674320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7784560" y="5329575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1642659" y="2877479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8578953" y="5324865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8547805" y="4512136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3376973" y="2022773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9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92714" y="599783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"/>
          <p:cNvSpPr/>
          <p:nvPr/>
        </p:nvSpPr>
        <p:spPr>
          <a:xfrm>
            <a:off x="8283513" y="5879239"/>
            <a:ext cx="1389806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Génération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d’une offre</a:t>
            </a:r>
            <a:endParaRPr/>
          </a:p>
        </p:txBody>
      </p:sp>
      <p:sp>
        <p:nvSpPr>
          <p:cNvPr id="413" name="Google Shape;413;p9"/>
          <p:cNvSpPr/>
          <p:nvPr/>
        </p:nvSpPr>
        <p:spPr>
          <a:xfrm rot="-5400000">
            <a:off x="5250778" y="1423918"/>
            <a:ext cx="1565911" cy="4981014"/>
          </a:xfrm>
          <a:prstGeom prst="bentArrow">
            <a:avLst>
              <a:gd name="adj1" fmla="val 3480"/>
              <a:gd name="adj2" fmla="val 9026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9"/>
          <p:cNvCxnSpPr/>
          <p:nvPr/>
        </p:nvCxnSpPr>
        <p:spPr>
          <a:xfrm rot="10800000">
            <a:off x="3675610" y="2275111"/>
            <a:ext cx="0" cy="758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5" name="Google Shape;415;p9"/>
          <p:cNvSpPr/>
          <p:nvPr/>
        </p:nvSpPr>
        <p:spPr>
          <a:xfrm>
            <a:off x="3543227" y="2876063"/>
            <a:ext cx="264765" cy="257302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9"/>
          <p:cNvCxnSpPr>
            <a:stCxn id="408" idx="0"/>
            <a:endCxn id="409" idx="2"/>
          </p:cNvCxnSpPr>
          <p:nvPr/>
        </p:nvCxnSpPr>
        <p:spPr>
          <a:xfrm rot="10800000">
            <a:off x="8856229" y="4764465"/>
            <a:ext cx="31200" cy="56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7" name="Google Shape;417;p9"/>
          <p:cNvCxnSpPr>
            <a:stCxn id="412" idx="0"/>
          </p:cNvCxnSpPr>
          <p:nvPr/>
        </p:nvCxnSpPr>
        <p:spPr>
          <a:xfrm rot="10800000">
            <a:off x="8882716" y="5569039"/>
            <a:ext cx="95700" cy="3102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8" name="Google Shape;418;p9"/>
          <p:cNvSpPr txBox="1"/>
          <p:nvPr/>
        </p:nvSpPr>
        <p:spPr>
          <a:xfrm>
            <a:off x="3784475" y="2683082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8711124" y="4266410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420" name="Google Shape;42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2 : envoi des offres</a:t>
            </a:r>
            <a:endParaRPr/>
          </a:p>
        </p:txBody>
      </p:sp>
      <p:sp>
        <p:nvSpPr>
          <p:cNvPr id="423" name="Google Shape;423;p9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9"/>
          <p:cNvSpPr txBox="1"/>
          <p:nvPr/>
        </p:nvSpPr>
        <p:spPr>
          <a:xfrm>
            <a:off x="8963814" y="259568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585461"/>
            <a:ext cx="534387" cy="55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9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427" name="Google Shape;427;p9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28" name="Google Shape;428;p9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" name="Google Shape;431;p9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3" name="Google Shape;433;p9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9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9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36" name="Google Shape;436;p9"/>
          <p:cNvCxnSpPr/>
          <p:nvPr/>
        </p:nvCxnSpPr>
        <p:spPr>
          <a:xfrm flipH="1">
            <a:off x="10939055" y="5863561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7" name="Google Shape;437;p9"/>
          <p:cNvSpPr txBox="1"/>
          <p:nvPr/>
        </p:nvSpPr>
        <p:spPr>
          <a:xfrm>
            <a:off x="1548461" y="1105776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9"/>
          <p:cNvSpPr txBox="1"/>
          <p:nvPr/>
        </p:nvSpPr>
        <p:spPr>
          <a:xfrm>
            <a:off x="8174596" y="6436083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"/>
          <p:cNvSpPr/>
          <p:nvPr/>
        </p:nvSpPr>
        <p:spPr>
          <a:xfrm>
            <a:off x="1397567" y="2525789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7586398" y="5307202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7652618" y="5260195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7718837" y="5216043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7586398" y="443135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7652658" y="4378427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7718837" y="4320400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1548460" y="1136561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1568312" y="2674320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10"/>
          <p:cNvCxnSpPr>
            <a:stCxn id="454" idx="2"/>
          </p:cNvCxnSpPr>
          <p:nvPr/>
        </p:nvCxnSpPr>
        <p:spPr>
          <a:xfrm>
            <a:off x="9588085" y="4740117"/>
            <a:ext cx="2700" cy="56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5" name="Google Shape;455;p10"/>
          <p:cNvSpPr/>
          <p:nvPr/>
        </p:nvSpPr>
        <p:spPr>
          <a:xfrm>
            <a:off x="2565818" y="2891433"/>
            <a:ext cx="739687" cy="24193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10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457" name="Google Shape;457;p10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58" name="Google Shape;458;p10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10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10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10"/>
          <p:cNvSpPr/>
          <p:nvPr/>
        </p:nvSpPr>
        <p:spPr>
          <a:xfrm>
            <a:off x="1642659" y="2877479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0"/>
          <p:cNvSpPr/>
          <p:nvPr/>
        </p:nvSpPr>
        <p:spPr>
          <a:xfrm>
            <a:off x="3376973" y="2022773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7784560" y="5329575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8578953" y="5324865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0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703527" y="1517240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/>
          <p:nvPr/>
        </p:nvSpPr>
        <p:spPr>
          <a:xfrm>
            <a:off x="2128606" y="1367521"/>
            <a:ext cx="1797741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Création d’un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nouveau contrat à valider</a:t>
            </a:r>
            <a:endParaRPr/>
          </a:p>
        </p:txBody>
      </p:sp>
      <p:sp>
        <p:nvSpPr>
          <p:cNvPr id="470" name="Google Shape;470;p10"/>
          <p:cNvSpPr/>
          <p:nvPr/>
        </p:nvSpPr>
        <p:spPr>
          <a:xfrm>
            <a:off x="9295856" y="5328398"/>
            <a:ext cx="454302" cy="248804"/>
          </a:xfrm>
          <a:prstGeom prst="roundRect">
            <a:avLst>
              <a:gd name="adj" fmla="val 16667"/>
            </a:avLst>
          </a:prstGeom>
          <a:solidFill>
            <a:srgbClr val="F9D5BD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10"/>
          <p:cNvCxnSpPr>
            <a:stCxn id="469" idx="4"/>
            <a:endCxn id="455" idx="0"/>
          </p:cNvCxnSpPr>
          <p:nvPr/>
        </p:nvCxnSpPr>
        <p:spPr>
          <a:xfrm flipH="1">
            <a:off x="2935677" y="1919316"/>
            <a:ext cx="91800" cy="972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2" name="Google Shape;472;p10"/>
          <p:cNvSpPr txBox="1"/>
          <p:nvPr/>
        </p:nvSpPr>
        <p:spPr>
          <a:xfrm>
            <a:off x="3784475" y="2683082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73" name="Google Shape;473;p10"/>
          <p:cNvSpPr txBox="1"/>
          <p:nvPr/>
        </p:nvSpPr>
        <p:spPr>
          <a:xfrm>
            <a:off x="8711124" y="4266410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74" name="Google Shape;474;p10"/>
          <p:cNvSpPr/>
          <p:nvPr/>
        </p:nvSpPr>
        <p:spPr>
          <a:xfrm rot="10800000" flipH="1">
            <a:off x="2942578" y="3127507"/>
            <a:ext cx="6333769" cy="1569877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9244425" y="5325108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9279609" y="4488624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3 : émission d’un nouveau contrat</a:t>
            </a:r>
            <a:endParaRPr/>
          </a:p>
        </p:txBody>
      </p:sp>
      <p:sp>
        <p:nvSpPr>
          <p:cNvPr id="479" name="Google Shape;479;p10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585461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10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83" name="Google Shape;483;p10"/>
          <p:cNvCxnSpPr/>
          <p:nvPr/>
        </p:nvCxnSpPr>
        <p:spPr>
          <a:xfrm flipH="1">
            <a:off x="10939055" y="5863561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84" name="Google Shape;484;p10"/>
          <p:cNvSpPr txBox="1"/>
          <p:nvPr/>
        </p:nvSpPr>
        <p:spPr>
          <a:xfrm>
            <a:off x="1548461" y="1105776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0"/>
          <p:cNvSpPr txBox="1"/>
          <p:nvPr/>
        </p:nvSpPr>
        <p:spPr>
          <a:xfrm>
            <a:off x="8174596" y="6436083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"/>
          <p:cNvSpPr/>
          <p:nvPr/>
        </p:nvSpPr>
        <p:spPr>
          <a:xfrm>
            <a:off x="1397567" y="2525789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1"/>
          <p:cNvSpPr/>
          <p:nvPr/>
        </p:nvSpPr>
        <p:spPr>
          <a:xfrm>
            <a:off x="7586398" y="5307202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7652618" y="5260195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1"/>
          <p:cNvSpPr/>
          <p:nvPr/>
        </p:nvSpPr>
        <p:spPr>
          <a:xfrm>
            <a:off x="7718837" y="5216043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1"/>
          <p:cNvSpPr/>
          <p:nvPr/>
        </p:nvSpPr>
        <p:spPr>
          <a:xfrm>
            <a:off x="7586398" y="443135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1"/>
          <p:cNvSpPr/>
          <p:nvPr/>
        </p:nvSpPr>
        <p:spPr>
          <a:xfrm>
            <a:off x="7652658" y="4378427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1"/>
          <p:cNvSpPr/>
          <p:nvPr/>
        </p:nvSpPr>
        <p:spPr>
          <a:xfrm>
            <a:off x="7718837" y="4320400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1"/>
          <p:cNvSpPr/>
          <p:nvPr/>
        </p:nvSpPr>
        <p:spPr>
          <a:xfrm>
            <a:off x="1548460" y="1136561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1"/>
          <p:cNvSpPr/>
          <p:nvPr/>
        </p:nvSpPr>
        <p:spPr>
          <a:xfrm>
            <a:off x="1568312" y="2674320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6867262" y="542466"/>
            <a:ext cx="960191" cy="42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p11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502" name="Google Shape;502;p11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03" name="Google Shape;503;p11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11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11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11"/>
          <p:cNvSpPr/>
          <p:nvPr/>
        </p:nvSpPr>
        <p:spPr>
          <a:xfrm>
            <a:off x="1642659" y="2877479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1"/>
          <p:cNvSpPr/>
          <p:nvPr/>
        </p:nvSpPr>
        <p:spPr>
          <a:xfrm>
            <a:off x="3331990" y="2027659"/>
            <a:ext cx="842717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1"/>
          <p:cNvSpPr/>
          <p:nvPr/>
        </p:nvSpPr>
        <p:spPr>
          <a:xfrm>
            <a:off x="2455170" y="2022679"/>
            <a:ext cx="842715" cy="26660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7784560" y="5329575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8578953" y="5324865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9244425" y="5325108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1"/>
          <p:cNvSpPr/>
          <p:nvPr/>
        </p:nvSpPr>
        <p:spPr>
          <a:xfrm>
            <a:off x="9432092" y="5857320"/>
            <a:ext cx="1406199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Vérification de la disponibilité</a:t>
            </a:r>
            <a:endParaRPr/>
          </a:p>
        </p:txBody>
      </p:sp>
      <p:pic>
        <p:nvPicPr>
          <p:cNvPr id="516" name="Google Shape;516;p11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162510" y="5994660"/>
            <a:ext cx="270078" cy="27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11"/>
          <p:cNvCxnSpPr>
            <a:stCxn id="515" idx="0"/>
          </p:cNvCxnSpPr>
          <p:nvPr/>
        </p:nvCxnSpPr>
        <p:spPr>
          <a:xfrm rot="10800000">
            <a:off x="10135192" y="4702320"/>
            <a:ext cx="0" cy="1155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8" name="Google Shape;518;p11"/>
          <p:cNvSpPr/>
          <p:nvPr/>
        </p:nvSpPr>
        <p:spPr>
          <a:xfrm rot="-5400000">
            <a:off x="6070421" y="770124"/>
            <a:ext cx="1349777" cy="6114445"/>
          </a:xfrm>
          <a:prstGeom prst="bentArrow">
            <a:avLst>
              <a:gd name="adj1" fmla="val 3228"/>
              <a:gd name="adj2" fmla="val 7044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1"/>
          <p:cNvSpPr/>
          <p:nvPr/>
        </p:nvSpPr>
        <p:spPr>
          <a:xfrm>
            <a:off x="3594261" y="2877688"/>
            <a:ext cx="340159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11"/>
          <p:cNvCxnSpPr>
            <a:stCxn id="519" idx="0"/>
          </p:cNvCxnSpPr>
          <p:nvPr/>
        </p:nvCxnSpPr>
        <p:spPr>
          <a:xfrm rot="10800000">
            <a:off x="3764341" y="2318788"/>
            <a:ext cx="0" cy="5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1" name="Google Shape;521;p11"/>
          <p:cNvSpPr txBox="1"/>
          <p:nvPr/>
        </p:nvSpPr>
        <p:spPr>
          <a:xfrm>
            <a:off x="3784475" y="2683082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9802532" y="4355405"/>
            <a:ext cx="842717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1"/>
          <p:cNvSpPr/>
          <p:nvPr/>
        </p:nvSpPr>
        <p:spPr>
          <a:xfrm>
            <a:off x="2455170" y="2872121"/>
            <a:ext cx="844846" cy="26660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4 : envoi d’une approbation</a:t>
            </a:r>
            <a:endParaRPr/>
          </a:p>
        </p:txBody>
      </p:sp>
      <p:sp>
        <p:nvSpPr>
          <p:cNvPr id="527" name="Google Shape;527;p11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1"/>
          <p:cNvSpPr txBox="1"/>
          <p:nvPr/>
        </p:nvSpPr>
        <p:spPr>
          <a:xfrm>
            <a:off x="8963814" y="259568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529" name="Google Shape;529;p11"/>
          <p:cNvSpPr txBox="1"/>
          <p:nvPr/>
        </p:nvSpPr>
        <p:spPr>
          <a:xfrm>
            <a:off x="8711124" y="4266410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530" name="Google Shape;53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585461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11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33" name="Google Shape;533;p11"/>
          <p:cNvCxnSpPr/>
          <p:nvPr/>
        </p:nvCxnSpPr>
        <p:spPr>
          <a:xfrm flipH="1">
            <a:off x="10939055" y="5863561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34" name="Google Shape;534;p11"/>
          <p:cNvSpPr txBox="1"/>
          <p:nvPr/>
        </p:nvSpPr>
        <p:spPr>
          <a:xfrm>
            <a:off x="1548461" y="1105776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 txBox="1"/>
          <p:nvPr/>
        </p:nvSpPr>
        <p:spPr>
          <a:xfrm>
            <a:off x="8174596" y="6436083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"/>
          <p:cNvSpPr/>
          <p:nvPr/>
        </p:nvSpPr>
        <p:spPr>
          <a:xfrm>
            <a:off x="1397567" y="2525789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7586398" y="5307202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2"/>
          <p:cNvSpPr/>
          <p:nvPr/>
        </p:nvSpPr>
        <p:spPr>
          <a:xfrm>
            <a:off x="7652618" y="5260195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2"/>
          <p:cNvSpPr/>
          <p:nvPr/>
        </p:nvSpPr>
        <p:spPr>
          <a:xfrm>
            <a:off x="7718837" y="5213188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2"/>
          <p:cNvSpPr/>
          <p:nvPr/>
        </p:nvSpPr>
        <p:spPr>
          <a:xfrm>
            <a:off x="7586398" y="443135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2"/>
          <p:cNvSpPr/>
          <p:nvPr/>
        </p:nvSpPr>
        <p:spPr>
          <a:xfrm>
            <a:off x="7652658" y="4378427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2"/>
          <p:cNvSpPr/>
          <p:nvPr/>
        </p:nvSpPr>
        <p:spPr>
          <a:xfrm>
            <a:off x="7718837" y="4287893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2"/>
          <p:cNvSpPr/>
          <p:nvPr/>
        </p:nvSpPr>
        <p:spPr>
          <a:xfrm>
            <a:off x="1548460" y="1136561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2"/>
          <p:cNvSpPr/>
          <p:nvPr/>
        </p:nvSpPr>
        <p:spPr>
          <a:xfrm>
            <a:off x="1568312" y="2674320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12"/>
          <p:cNvCxnSpPr/>
          <p:nvPr/>
        </p:nvCxnSpPr>
        <p:spPr>
          <a:xfrm>
            <a:off x="9553123" y="4828557"/>
            <a:ext cx="0" cy="4965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51" name="Google Shape;551;p12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552" name="Google Shape;552;p12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53" name="Google Shape;553;p12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2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555" name="Google Shape;555;p12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p12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8" name="Google Shape;558;p12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12"/>
          <p:cNvSpPr/>
          <p:nvPr/>
        </p:nvSpPr>
        <p:spPr>
          <a:xfrm>
            <a:off x="1642659" y="2877479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2"/>
          <p:cNvSpPr/>
          <p:nvPr/>
        </p:nvSpPr>
        <p:spPr>
          <a:xfrm>
            <a:off x="8578953" y="5324865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2"/>
          <p:cNvSpPr/>
          <p:nvPr/>
        </p:nvSpPr>
        <p:spPr>
          <a:xfrm>
            <a:off x="2304274" y="1362723"/>
            <a:ext cx="1450812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Intégration de la dernière approbation</a:t>
            </a:r>
            <a:endParaRPr/>
          </a:p>
        </p:txBody>
      </p:sp>
      <p:sp>
        <p:nvSpPr>
          <p:cNvPr id="562" name="Google Shape;562;p12"/>
          <p:cNvSpPr/>
          <p:nvPr/>
        </p:nvSpPr>
        <p:spPr>
          <a:xfrm>
            <a:off x="7784560" y="5329575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12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911384" y="1644175"/>
            <a:ext cx="270078" cy="27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12"/>
          <p:cNvCxnSpPr/>
          <p:nvPr/>
        </p:nvCxnSpPr>
        <p:spPr>
          <a:xfrm>
            <a:off x="3046933" y="1922832"/>
            <a:ext cx="3449" cy="886996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565;p12"/>
          <p:cNvSpPr/>
          <p:nvPr/>
        </p:nvSpPr>
        <p:spPr>
          <a:xfrm>
            <a:off x="9380006" y="4561955"/>
            <a:ext cx="308698" cy="26660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2"/>
          <p:cNvSpPr/>
          <p:nvPr/>
        </p:nvSpPr>
        <p:spPr>
          <a:xfrm rot="10800000" flipH="1">
            <a:off x="3076909" y="3116164"/>
            <a:ext cx="6303095" cy="1712394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2"/>
          <p:cNvSpPr txBox="1"/>
          <p:nvPr/>
        </p:nvSpPr>
        <p:spPr>
          <a:xfrm>
            <a:off x="3784475" y="2683082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569" name="Google Shape;569;p12"/>
          <p:cNvSpPr/>
          <p:nvPr/>
        </p:nvSpPr>
        <p:spPr>
          <a:xfrm>
            <a:off x="9244425" y="5325108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2"/>
          <p:cNvSpPr/>
          <p:nvPr/>
        </p:nvSpPr>
        <p:spPr>
          <a:xfrm>
            <a:off x="2688560" y="2842661"/>
            <a:ext cx="844846" cy="26660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2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5 : actualisation du contrat</a:t>
            </a:r>
            <a:endParaRPr/>
          </a:p>
        </p:txBody>
      </p:sp>
      <p:sp>
        <p:nvSpPr>
          <p:cNvPr id="574" name="Google Shape;574;p12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2"/>
          <p:cNvSpPr txBox="1"/>
          <p:nvPr/>
        </p:nvSpPr>
        <p:spPr>
          <a:xfrm>
            <a:off x="8963814" y="259568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576" name="Google Shape;576;p12"/>
          <p:cNvSpPr txBox="1"/>
          <p:nvPr/>
        </p:nvSpPr>
        <p:spPr>
          <a:xfrm>
            <a:off x="8711124" y="4266410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577" name="Google Shape;57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585461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2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12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80" name="Google Shape;580;p12"/>
          <p:cNvCxnSpPr>
            <a:stCxn id="577" idx="1"/>
          </p:cNvCxnSpPr>
          <p:nvPr/>
        </p:nvCxnSpPr>
        <p:spPr>
          <a:xfrm flipH="1">
            <a:off x="10939013" y="5863561"/>
            <a:ext cx="461700" cy="141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81" name="Google Shape;581;p12"/>
          <p:cNvSpPr txBox="1"/>
          <p:nvPr/>
        </p:nvSpPr>
        <p:spPr>
          <a:xfrm>
            <a:off x="1548461" y="1105776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"/>
          <p:cNvSpPr txBox="1"/>
          <p:nvPr/>
        </p:nvSpPr>
        <p:spPr>
          <a:xfrm>
            <a:off x="8174596" y="6436083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13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3"/>
          <p:cNvSpPr txBox="1"/>
          <p:nvPr/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A11B5357-4E3C-86C9-0971-D058251F3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0" y="1028667"/>
            <a:ext cx="10722904" cy="47714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4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4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4"/>
          <p:cNvSpPr txBox="1"/>
          <p:nvPr/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1-generation de contrat">
            <a:hlinkClick r:id="" action="ppaction://media"/>
            <a:extLst>
              <a:ext uri="{FF2B5EF4-FFF2-40B4-BE49-F238E27FC236}">
                <a16:creationId xmlns:a16="http://schemas.microsoft.com/office/drawing/2014/main" id="{4A4ECDBC-3206-825E-006B-F3C3CA4BCA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7735" y="1044704"/>
            <a:ext cx="10732313" cy="4768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158" y="1024630"/>
            <a:ext cx="10440103" cy="491897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15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5"/>
          <p:cNvSpPr txBox="1"/>
          <p:nvPr/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Historique du nœud</a:t>
            </a:r>
            <a:endParaRPr/>
          </a:p>
        </p:txBody>
      </p:sp>
      <p:pic>
        <p:nvPicPr>
          <p:cNvPr id="622" name="Google Shape;6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6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870" y="1315050"/>
            <a:ext cx="10687405" cy="4413397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6"/>
          <p:cNvSpPr txBox="1"/>
          <p:nvPr/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7"/>
          <p:cNvSpPr/>
          <p:nvPr/>
        </p:nvSpPr>
        <p:spPr>
          <a:xfrm>
            <a:off x="7354581" y="1125914"/>
            <a:ext cx="1950889" cy="112361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7"/>
          <p:cNvSpPr/>
          <p:nvPr/>
        </p:nvSpPr>
        <p:spPr>
          <a:xfrm>
            <a:off x="4242842" y="2755216"/>
            <a:ext cx="6676757" cy="3767416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7"/>
          <p:cNvSpPr/>
          <p:nvPr/>
        </p:nvSpPr>
        <p:spPr>
          <a:xfrm>
            <a:off x="9386828" y="3843058"/>
            <a:ext cx="1198698" cy="1337076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7"/>
          <p:cNvSpPr/>
          <p:nvPr/>
        </p:nvSpPr>
        <p:spPr>
          <a:xfrm>
            <a:off x="4398052" y="3860011"/>
            <a:ext cx="4480380" cy="2584124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7"/>
          <p:cNvSpPr/>
          <p:nvPr/>
        </p:nvSpPr>
        <p:spPr>
          <a:xfrm>
            <a:off x="4641739" y="3962817"/>
            <a:ext cx="4052931" cy="6346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7"/>
          <p:cNvSpPr/>
          <p:nvPr/>
        </p:nvSpPr>
        <p:spPr>
          <a:xfrm>
            <a:off x="4242842" y="1135433"/>
            <a:ext cx="1390641" cy="111650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7"/>
          <p:cNvSpPr/>
          <p:nvPr/>
        </p:nvSpPr>
        <p:spPr>
          <a:xfrm>
            <a:off x="4651456" y="4691898"/>
            <a:ext cx="4036043" cy="1369508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7"/>
          <p:cNvSpPr txBox="1"/>
          <p:nvPr/>
        </p:nvSpPr>
        <p:spPr>
          <a:xfrm>
            <a:off x="8662057" y="4326441"/>
            <a:ext cx="1149401" cy="42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écriture</a:t>
            </a:r>
            <a:endParaRPr/>
          </a:p>
        </p:txBody>
      </p:sp>
      <p:pic>
        <p:nvPicPr>
          <p:cNvPr id="639" name="Google Shape;639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139618" y="1909074"/>
            <a:ext cx="270078" cy="27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42687" y="574399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7"/>
          <p:cNvSpPr txBox="1"/>
          <p:nvPr/>
        </p:nvSpPr>
        <p:spPr>
          <a:xfrm>
            <a:off x="7843833" y="3532779"/>
            <a:ext cx="699372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42" name="Google Shape;642;p17"/>
          <p:cNvSpPr txBox="1"/>
          <p:nvPr/>
        </p:nvSpPr>
        <p:spPr>
          <a:xfrm>
            <a:off x="9305469" y="3008815"/>
            <a:ext cx="1471850" cy="55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(Micro-service)</a:t>
            </a:r>
            <a:endParaRPr/>
          </a:p>
        </p:txBody>
      </p:sp>
      <p:pic>
        <p:nvPicPr>
          <p:cNvPr id="643" name="Google Shape;643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3998" y="5743999"/>
            <a:ext cx="386866" cy="27007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7"/>
          <p:cNvSpPr txBox="1"/>
          <p:nvPr/>
        </p:nvSpPr>
        <p:spPr>
          <a:xfrm>
            <a:off x="7408233" y="1201363"/>
            <a:ext cx="928540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web</a:t>
            </a:r>
            <a:endParaRPr/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192143" y="1247766"/>
            <a:ext cx="1088653" cy="96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7"/>
          <p:cNvSpPr/>
          <p:nvPr/>
        </p:nvSpPr>
        <p:spPr>
          <a:xfrm>
            <a:off x="4398052" y="2968982"/>
            <a:ext cx="4480380" cy="878258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9854" y="3527878"/>
            <a:ext cx="493956" cy="27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7" descr="Nouvelle version de Spring Boot, prêt pour les applications réactives dans  le clou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7649" y="3530695"/>
            <a:ext cx="493956" cy="27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477" y="1877686"/>
            <a:ext cx="407406" cy="28758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7"/>
          <p:cNvSpPr txBox="1"/>
          <p:nvPr/>
        </p:nvSpPr>
        <p:spPr>
          <a:xfrm>
            <a:off x="7593336" y="4700996"/>
            <a:ext cx="1395133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 SAPERE</a:t>
            </a:r>
            <a:endParaRPr/>
          </a:p>
        </p:txBody>
      </p:sp>
      <p:sp>
        <p:nvSpPr>
          <p:cNvPr id="651" name="Google Shape;651;p17"/>
          <p:cNvSpPr/>
          <p:nvPr/>
        </p:nvSpPr>
        <p:spPr>
          <a:xfrm>
            <a:off x="8696834" y="4078362"/>
            <a:ext cx="724179" cy="19993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17"/>
          <p:cNvGrpSpPr/>
          <p:nvPr/>
        </p:nvGrpSpPr>
        <p:grpSpPr>
          <a:xfrm>
            <a:off x="6146453" y="1134224"/>
            <a:ext cx="1125865" cy="1116502"/>
            <a:chOff x="2383767" y="279950"/>
            <a:chExt cx="973552" cy="949216"/>
          </a:xfrm>
        </p:grpSpPr>
        <p:sp>
          <p:nvSpPr>
            <p:cNvPr id="653" name="Google Shape;653;p17"/>
            <p:cNvSpPr/>
            <p:nvPr/>
          </p:nvSpPr>
          <p:spPr>
            <a:xfrm>
              <a:off x="2383767" y="279950"/>
              <a:ext cx="973552" cy="949216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4" name="Google Shape;654;p17" descr="Une image contenant texte, clipart, signe&#10;&#10;Description générée automatique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01584" y="763327"/>
              <a:ext cx="511497" cy="443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7"/>
          <p:cNvSpPr/>
          <p:nvPr/>
        </p:nvSpPr>
        <p:spPr>
          <a:xfrm rot="10800000" flipH="1">
            <a:off x="6651621" y="2271567"/>
            <a:ext cx="171497" cy="8139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6386039" y="2267358"/>
            <a:ext cx="182291" cy="8139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 txBox="1"/>
          <p:nvPr/>
        </p:nvSpPr>
        <p:spPr>
          <a:xfrm>
            <a:off x="6166128" y="1190010"/>
            <a:ext cx="1098425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Web</a:t>
            </a:r>
            <a:endParaRPr sz="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/>
          <p:nvPr/>
        </p:nvSpPr>
        <p:spPr>
          <a:xfrm>
            <a:off x="4774745" y="2251206"/>
            <a:ext cx="201715" cy="81994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7"/>
          <p:cNvSpPr/>
          <p:nvPr/>
        </p:nvSpPr>
        <p:spPr>
          <a:xfrm rot="10800000" flipH="1">
            <a:off x="5107608" y="2274520"/>
            <a:ext cx="182290" cy="7941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7"/>
          <p:cNvSpPr txBox="1"/>
          <p:nvPr/>
        </p:nvSpPr>
        <p:spPr>
          <a:xfrm>
            <a:off x="5306537" y="2369362"/>
            <a:ext cx="1135295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HTTP/JSON</a:t>
            </a:r>
            <a:endParaRPr/>
          </a:p>
        </p:txBody>
      </p:sp>
      <p:sp>
        <p:nvSpPr>
          <p:cNvPr id="661" name="Google Shape;661;p17"/>
          <p:cNvSpPr txBox="1"/>
          <p:nvPr/>
        </p:nvSpPr>
        <p:spPr>
          <a:xfrm>
            <a:off x="4677285" y="6075013"/>
            <a:ext cx="2101520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 de coordination</a:t>
            </a:r>
            <a:endParaRPr/>
          </a:p>
        </p:txBody>
      </p:sp>
      <p:sp>
        <p:nvSpPr>
          <p:cNvPr id="662" name="Google Shape;662;p17"/>
          <p:cNvSpPr txBox="1"/>
          <p:nvPr/>
        </p:nvSpPr>
        <p:spPr>
          <a:xfrm>
            <a:off x="7226647" y="3000395"/>
            <a:ext cx="1521748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service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</a:t>
            </a:r>
            <a:endParaRPr/>
          </a:p>
        </p:txBody>
      </p:sp>
      <p:pic>
        <p:nvPicPr>
          <p:cNvPr id="663" name="Google Shape;66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4555" y="4747747"/>
            <a:ext cx="423223" cy="3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7"/>
          <p:cNvSpPr txBox="1"/>
          <p:nvPr/>
        </p:nvSpPr>
        <p:spPr>
          <a:xfrm>
            <a:off x="4140739" y="1207126"/>
            <a:ext cx="1567573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test</a:t>
            </a:r>
            <a:endParaRPr sz="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Google Shape;665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5282" y="6125871"/>
            <a:ext cx="490554" cy="24999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7"/>
          <p:cNvSpPr/>
          <p:nvPr/>
        </p:nvSpPr>
        <p:spPr>
          <a:xfrm>
            <a:off x="4952426" y="4780751"/>
            <a:ext cx="2368134" cy="11455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7"/>
          <p:cNvSpPr/>
          <p:nvPr/>
        </p:nvSpPr>
        <p:spPr>
          <a:xfrm>
            <a:off x="5250446" y="5274755"/>
            <a:ext cx="1680403" cy="362143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Lois de coordination</a:t>
            </a:r>
            <a:endParaRPr/>
          </a:p>
        </p:txBody>
      </p:sp>
      <p:sp>
        <p:nvSpPr>
          <p:cNvPr id="668" name="Google Shape;668;p17"/>
          <p:cNvSpPr txBox="1"/>
          <p:nvPr/>
        </p:nvSpPr>
        <p:spPr>
          <a:xfrm>
            <a:off x="5045676" y="5661291"/>
            <a:ext cx="1395133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669" name="Google Shape;669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34076" y="352950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7"/>
          <p:cNvSpPr/>
          <p:nvPr/>
        </p:nvSpPr>
        <p:spPr>
          <a:xfrm>
            <a:off x="4651456" y="3080830"/>
            <a:ext cx="2419087" cy="71712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Contrôleur</a:t>
            </a:r>
            <a:endParaRPr/>
          </a:p>
        </p:txBody>
      </p:sp>
      <p:sp>
        <p:nvSpPr>
          <p:cNvPr id="671" name="Google Shape;671;p17"/>
          <p:cNvSpPr/>
          <p:nvPr/>
        </p:nvSpPr>
        <p:spPr>
          <a:xfrm>
            <a:off x="5874186" y="4862495"/>
            <a:ext cx="400998" cy="333766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672" name="Google Shape;672;p17"/>
          <p:cNvSpPr/>
          <p:nvPr/>
        </p:nvSpPr>
        <p:spPr>
          <a:xfrm>
            <a:off x="6477305" y="4852321"/>
            <a:ext cx="418921" cy="32781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673" name="Google Shape;673;p17"/>
          <p:cNvSpPr/>
          <p:nvPr/>
        </p:nvSpPr>
        <p:spPr>
          <a:xfrm>
            <a:off x="5279961" y="4863460"/>
            <a:ext cx="400998" cy="3336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cxnSp>
        <p:nvCxnSpPr>
          <p:cNvPr id="674" name="Google Shape;674;p17"/>
          <p:cNvCxnSpPr>
            <a:endCxn id="673" idx="0"/>
          </p:cNvCxnSpPr>
          <p:nvPr/>
        </p:nvCxnSpPr>
        <p:spPr>
          <a:xfrm>
            <a:off x="5480460" y="4091860"/>
            <a:ext cx="0" cy="7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5" name="Google Shape;675;p17"/>
          <p:cNvCxnSpPr>
            <a:endCxn id="672" idx="0"/>
          </p:cNvCxnSpPr>
          <p:nvPr/>
        </p:nvCxnSpPr>
        <p:spPr>
          <a:xfrm>
            <a:off x="6686766" y="4087921"/>
            <a:ext cx="0" cy="76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6" name="Google Shape;676;p17"/>
          <p:cNvCxnSpPr>
            <a:endCxn id="671" idx="0"/>
          </p:cNvCxnSpPr>
          <p:nvPr/>
        </p:nvCxnSpPr>
        <p:spPr>
          <a:xfrm>
            <a:off x="6074685" y="3738995"/>
            <a:ext cx="0" cy="112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7" name="Google Shape;677;p17"/>
          <p:cNvCxnSpPr/>
          <p:nvPr/>
        </p:nvCxnSpPr>
        <p:spPr>
          <a:xfrm rot="10800000">
            <a:off x="5474362" y="4087904"/>
            <a:ext cx="12124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8" name="Google Shape;678;p17" descr="Sécuriser une requête SQL | SoftFluen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12775" y="4167906"/>
            <a:ext cx="908619" cy="508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7"/>
          <p:cNvSpPr/>
          <p:nvPr/>
        </p:nvSpPr>
        <p:spPr>
          <a:xfrm>
            <a:off x="1126529" y="2445370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1183406" y="2612654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1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1126529" y="3739007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1154188" y="3855523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2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 txBox="1"/>
          <p:nvPr/>
        </p:nvSpPr>
        <p:spPr>
          <a:xfrm>
            <a:off x="9575856" y="3851558"/>
            <a:ext cx="1395133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BDD</a:t>
            </a:r>
            <a:endParaRPr/>
          </a:p>
        </p:txBody>
      </p:sp>
      <p:pic>
        <p:nvPicPr>
          <p:cNvPr id="684" name="Google Shape;684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84083" y="3548692"/>
            <a:ext cx="487562" cy="193891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7"/>
          <p:cNvSpPr/>
          <p:nvPr/>
        </p:nvSpPr>
        <p:spPr>
          <a:xfrm>
            <a:off x="1200154" y="5505263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209299" y="5628520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N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55008" y="1847735"/>
            <a:ext cx="499694" cy="34656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7"/>
          <p:cNvSpPr txBox="1"/>
          <p:nvPr/>
        </p:nvSpPr>
        <p:spPr>
          <a:xfrm>
            <a:off x="4163122" y="2220453"/>
            <a:ext cx="662980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</a:t>
            </a:r>
            <a:endParaRPr/>
          </a:p>
        </p:txBody>
      </p:sp>
      <p:sp>
        <p:nvSpPr>
          <p:cNvPr id="689" name="Google Shape;689;p17"/>
          <p:cNvSpPr txBox="1"/>
          <p:nvPr/>
        </p:nvSpPr>
        <p:spPr>
          <a:xfrm>
            <a:off x="5847473" y="2212936"/>
            <a:ext cx="692101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</a:t>
            </a:r>
            <a:endParaRPr/>
          </a:p>
        </p:txBody>
      </p:sp>
      <p:sp>
        <p:nvSpPr>
          <p:cNvPr id="690" name="Google Shape;690;p17"/>
          <p:cNvSpPr txBox="1"/>
          <p:nvPr/>
        </p:nvSpPr>
        <p:spPr>
          <a:xfrm>
            <a:off x="5214266" y="2755215"/>
            <a:ext cx="692101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Réponse</a:t>
            </a:r>
            <a:endParaRPr/>
          </a:p>
        </p:txBody>
      </p:sp>
      <p:sp>
        <p:nvSpPr>
          <p:cNvPr id="691" name="Google Shape;691;p17"/>
          <p:cNvSpPr txBox="1"/>
          <p:nvPr/>
        </p:nvSpPr>
        <p:spPr>
          <a:xfrm>
            <a:off x="6505846" y="2758950"/>
            <a:ext cx="621799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Réponse</a:t>
            </a:r>
            <a:endParaRPr/>
          </a:p>
        </p:txBody>
      </p:sp>
      <p:sp>
        <p:nvSpPr>
          <p:cNvPr id="692" name="Google Shape;692;p17"/>
          <p:cNvSpPr txBox="1"/>
          <p:nvPr/>
        </p:nvSpPr>
        <p:spPr>
          <a:xfrm>
            <a:off x="1620313" y="5058217"/>
            <a:ext cx="392231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693" name="Google Shape;693;p17"/>
          <p:cNvCxnSpPr/>
          <p:nvPr/>
        </p:nvCxnSpPr>
        <p:spPr>
          <a:xfrm>
            <a:off x="3127692" y="3008746"/>
            <a:ext cx="0" cy="3117126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17"/>
          <p:cNvCxnSpPr/>
          <p:nvPr/>
        </p:nvCxnSpPr>
        <p:spPr>
          <a:xfrm>
            <a:off x="3716376" y="4522467"/>
            <a:ext cx="690263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" name="Google Shape;695;p17"/>
          <p:cNvCxnSpPr/>
          <p:nvPr/>
        </p:nvCxnSpPr>
        <p:spPr>
          <a:xfrm>
            <a:off x="2803103" y="3008746"/>
            <a:ext cx="32459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6" name="Google Shape;696;p17"/>
          <p:cNvCxnSpPr>
            <a:endCxn id="684" idx="1"/>
          </p:cNvCxnSpPr>
          <p:nvPr/>
        </p:nvCxnSpPr>
        <p:spPr>
          <a:xfrm>
            <a:off x="2819983" y="4518148"/>
            <a:ext cx="46410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7" name="Google Shape;697;p17"/>
          <p:cNvCxnSpPr>
            <a:stCxn id="685" idx="3"/>
          </p:cNvCxnSpPr>
          <p:nvPr/>
        </p:nvCxnSpPr>
        <p:spPr>
          <a:xfrm>
            <a:off x="2885186" y="6091664"/>
            <a:ext cx="24960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8" name="Google Shape;698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45936" y="1509515"/>
            <a:ext cx="404737" cy="26104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7"/>
          <p:cNvSpPr txBox="1"/>
          <p:nvPr/>
        </p:nvSpPr>
        <p:spPr>
          <a:xfrm>
            <a:off x="7625054" y="3947947"/>
            <a:ext cx="901142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Agents</a:t>
            </a:r>
            <a:endParaRPr/>
          </a:p>
        </p:txBody>
      </p:sp>
      <p:sp>
        <p:nvSpPr>
          <p:cNvPr id="700" name="Google Shape;700;p17"/>
          <p:cNvSpPr/>
          <p:nvPr/>
        </p:nvSpPr>
        <p:spPr>
          <a:xfrm>
            <a:off x="6440808" y="4218456"/>
            <a:ext cx="516410" cy="32781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sp>
        <p:nvSpPr>
          <p:cNvPr id="701" name="Google Shape;701;p17"/>
          <p:cNvSpPr/>
          <p:nvPr/>
        </p:nvSpPr>
        <p:spPr>
          <a:xfrm>
            <a:off x="5833622" y="4211911"/>
            <a:ext cx="514054" cy="334359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sp>
        <p:nvSpPr>
          <p:cNvPr id="702" name="Google Shape;702;p17"/>
          <p:cNvSpPr/>
          <p:nvPr/>
        </p:nvSpPr>
        <p:spPr>
          <a:xfrm>
            <a:off x="5215353" y="4215533"/>
            <a:ext cx="518020" cy="3336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cxnSp>
        <p:nvCxnSpPr>
          <p:cNvPr id="703" name="Google Shape;703;p17"/>
          <p:cNvCxnSpPr>
            <a:endCxn id="631" idx="1"/>
          </p:cNvCxnSpPr>
          <p:nvPr/>
        </p:nvCxnSpPr>
        <p:spPr>
          <a:xfrm>
            <a:off x="7272381" y="1687724"/>
            <a:ext cx="8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4" name="Google Shape;704;p17"/>
          <p:cNvSpPr txBox="1"/>
          <p:nvPr/>
        </p:nvSpPr>
        <p:spPr>
          <a:xfrm>
            <a:off x="1189615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au niveau d’un nœud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46780" y="2974510"/>
            <a:ext cx="418436" cy="48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87921" y="6072046"/>
            <a:ext cx="418436" cy="48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 descr="Shape&#10;&#10;Description automatically generated with low confidenc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7839" y="4218456"/>
            <a:ext cx="633414" cy="63341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7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b03090f05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2962920"/>
            <a:ext cx="4086352" cy="345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b03090f050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8171" y="2962920"/>
            <a:ext cx="6133004" cy="345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b03090f050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b03090f050_0_6"/>
          <p:cNvSpPr/>
          <p:nvPr/>
        </p:nvSpPr>
        <p:spPr>
          <a:xfrm>
            <a:off x="1361819" y="4898039"/>
            <a:ext cx="2202300" cy="14325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b03090f050_0_6"/>
          <p:cNvSpPr/>
          <p:nvPr/>
        </p:nvSpPr>
        <p:spPr>
          <a:xfrm>
            <a:off x="3824886" y="5458238"/>
            <a:ext cx="1090800" cy="22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b03090f050_0_6"/>
          <p:cNvSpPr txBox="1"/>
          <p:nvPr/>
        </p:nvSpPr>
        <p:spPr>
          <a:xfrm>
            <a:off x="1189628" y="332323"/>
            <a:ext cx="6379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motivations</a:t>
            </a:r>
            <a:endParaRPr/>
          </a:p>
        </p:txBody>
      </p:sp>
      <p:pic>
        <p:nvPicPr>
          <p:cNvPr id="104" name="Google Shape;104;g1b03090f050_0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b03090f050_0_6"/>
          <p:cNvSpPr txBox="1"/>
          <p:nvPr/>
        </p:nvSpPr>
        <p:spPr>
          <a:xfrm>
            <a:off x="1009624" y="1074645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Pouvoir échanger de l’énergie localement, de manière décentralisée</a:t>
            </a:r>
            <a:endParaRPr/>
          </a:p>
        </p:txBody>
      </p:sp>
      <p:sp>
        <p:nvSpPr>
          <p:cNvPr id="106" name="Google Shape;106;g1b03090f050_0_6"/>
          <p:cNvSpPr txBox="1"/>
          <p:nvPr/>
        </p:nvSpPr>
        <p:spPr>
          <a:xfrm>
            <a:off x="1009624" y="1866896"/>
            <a:ext cx="96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Prédire la consommation/production d’énergie, avec des comportements très fluctuants</a:t>
            </a:r>
            <a:endParaRPr/>
          </a:p>
        </p:txBody>
      </p:sp>
      <p:sp>
        <p:nvSpPr>
          <p:cNvPr id="107" name="Google Shape;107;g1b03090f050_0_6"/>
          <p:cNvSpPr/>
          <p:nvPr/>
        </p:nvSpPr>
        <p:spPr>
          <a:xfrm>
            <a:off x="1177159" y="178676"/>
            <a:ext cx="10793100" cy="613800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b03090f050_0_6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sp>
        <p:nvSpPr>
          <p:cNvPr id="109" name="Google Shape;109;g1b03090f050_0_6"/>
          <p:cNvSpPr txBox="1"/>
          <p:nvPr/>
        </p:nvSpPr>
        <p:spPr>
          <a:xfrm>
            <a:off x="1009624" y="1470770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Eviter les pics de consommation/production</a:t>
            </a:r>
            <a:endParaRPr/>
          </a:p>
        </p:txBody>
      </p:sp>
      <p:sp>
        <p:nvSpPr>
          <p:cNvPr id="110" name="Google Shape;110;g1b03090f050_0_6"/>
          <p:cNvSpPr txBox="1"/>
          <p:nvPr/>
        </p:nvSpPr>
        <p:spPr>
          <a:xfrm>
            <a:off x="1009624" y="2302720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Assurer l'acceptation sociale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90566" y="1029182"/>
            <a:ext cx="2379567" cy="121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8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des données de l’éco-cartier « Les Vergers »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0" name="Google Shape;72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2368" y="1689847"/>
            <a:ext cx="8928538" cy="498947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8"/>
          <p:cNvSpPr txBox="1"/>
          <p:nvPr/>
        </p:nvSpPr>
        <p:spPr>
          <a:xfrm>
            <a:off x="1092791" y="945982"/>
            <a:ext cx="82012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Importation des mesures dans un Cloud (consommateurs + SIG)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Enregistrement en BDD accessible depuis la plateforme de coordination.</a:t>
            </a:r>
            <a:endParaRPr/>
          </a:p>
        </p:txBody>
      </p:sp>
      <p:sp>
        <p:nvSpPr>
          <p:cNvPr id="722" name="Google Shape;722;p18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/>
          <p:nvPr/>
        </p:nvSpPr>
        <p:spPr>
          <a:xfrm>
            <a:off x="1277692" y="984675"/>
            <a:ext cx="9664628" cy="159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 situations réelles (données des Vergers)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Prise en compte de la fluctuation des demandes</a:t>
            </a:r>
            <a:endParaRPr/>
          </a:p>
          <a:p>
            <a:pPr marL="797357" marR="0" lvl="1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marges pour absorber les variations</a:t>
            </a:r>
            <a:endParaRPr/>
          </a:p>
          <a:p>
            <a:pPr marL="797357" marR="0" lvl="1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d’un contrat de transition pour les variations importantes</a:t>
            </a:r>
            <a:endParaRPr/>
          </a:p>
          <a:p>
            <a:pPr marL="884408" marR="0" lvl="1" indent="-20407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</a:pPr>
            <a:endParaRPr sz="21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9"/>
          <p:cNvSpPr txBox="1"/>
          <p:nvPr/>
        </p:nvSpPr>
        <p:spPr>
          <a:xfrm>
            <a:off x="1189610" y="332323"/>
            <a:ext cx="9793703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Ajustements des jumeaux numériques aux situations réelles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9"/>
          <p:cNvSpPr/>
          <p:nvPr/>
        </p:nvSpPr>
        <p:spPr>
          <a:xfrm>
            <a:off x="2415055" y="3015148"/>
            <a:ext cx="1098885" cy="1041585"/>
          </a:xfrm>
          <a:prstGeom prst="flowChartConnector">
            <a:avLst/>
          </a:prstGeom>
          <a:solidFill>
            <a:schemeClr val="accent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 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1000 W</a:t>
            </a:r>
            <a:endParaRPr/>
          </a:p>
        </p:txBody>
      </p:sp>
      <p:sp>
        <p:nvSpPr>
          <p:cNvPr id="734" name="Google Shape;734;p19"/>
          <p:cNvSpPr/>
          <p:nvPr/>
        </p:nvSpPr>
        <p:spPr>
          <a:xfrm>
            <a:off x="730966" y="3214734"/>
            <a:ext cx="1425735" cy="50636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/>
          </a:p>
        </p:txBody>
      </p:sp>
      <p:sp>
        <p:nvSpPr>
          <p:cNvPr id="735" name="Google Shape;735;p19"/>
          <p:cNvSpPr/>
          <p:nvPr/>
        </p:nvSpPr>
        <p:spPr>
          <a:xfrm>
            <a:off x="4182559" y="3015148"/>
            <a:ext cx="1357238" cy="51095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/>
          </a:p>
        </p:txBody>
      </p:sp>
      <p:cxnSp>
        <p:nvCxnSpPr>
          <p:cNvPr id="736" name="Google Shape;736;p19"/>
          <p:cNvCxnSpPr>
            <a:stCxn id="734" idx="3"/>
            <a:endCxn id="733" idx="2"/>
          </p:cNvCxnSpPr>
          <p:nvPr/>
        </p:nvCxnSpPr>
        <p:spPr>
          <a:xfrm>
            <a:off x="2156701" y="3467917"/>
            <a:ext cx="258300" cy="6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7" name="Google Shape;737;p19" descr="test1"/>
          <p:cNvCxnSpPr>
            <a:endCxn id="735" idx="1"/>
          </p:cNvCxnSpPr>
          <p:nvPr/>
        </p:nvCxnSpPr>
        <p:spPr>
          <a:xfrm rot="10800000" flipH="1">
            <a:off x="3513859" y="3270628"/>
            <a:ext cx="668700" cy="25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8" name="Google Shape;738;p19"/>
          <p:cNvSpPr/>
          <p:nvPr/>
        </p:nvSpPr>
        <p:spPr>
          <a:xfrm>
            <a:off x="4182559" y="3681771"/>
            <a:ext cx="1357238" cy="51095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2</a:t>
            </a:r>
            <a:endParaRPr/>
          </a:p>
        </p:txBody>
      </p:sp>
      <p:cxnSp>
        <p:nvCxnSpPr>
          <p:cNvPr id="739" name="Google Shape;739;p19"/>
          <p:cNvCxnSpPr>
            <a:stCxn id="733" idx="6"/>
            <a:endCxn id="738" idx="1"/>
          </p:cNvCxnSpPr>
          <p:nvPr/>
        </p:nvCxnSpPr>
        <p:spPr>
          <a:xfrm>
            <a:off x="3513940" y="3535941"/>
            <a:ext cx="668700" cy="401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0" name="Google Shape;740;p19"/>
          <p:cNvSpPr/>
          <p:nvPr/>
        </p:nvSpPr>
        <p:spPr>
          <a:xfrm>
            <a:off x="2415055" y="4805848"/>
            <a:ext cx="1098885" cy="1041585"/>
          </a:xfrm>
          <a:prstGeom prst="flowChartConnector">
            <a:avLst/>
          </a:prstGeom>
          <a:solidFill>
            <a:srgbClr val="D0CECE"/>
          </a:solidFill>
          <a:ln w="28575" cap="flat" cmpd="sng">
            <a:solidFill>
              <a:srgbClr val="31538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W</a:t>
            </a:r>
            <a:endParaRPr/>
          </a:p>
        </p:txBody>
      </p:sp>
      <p:sp>
        <p:nvSpPr>
          <p:cNvPr id="741" name="Google Shape;741;p19"/>
          <p:cNvSpPr/>
          <p:nvPr/>
        </p:nvSpPr>
        <p:spPr>
          <a:xfrm>
            <a:off x="765694" y="5027017"/>
            <a:ext cx="1425735" cy="493401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/>
          </a:p>
        </p:txBody>
      </p:sp>
      <p:sp>
        <p:nvSpPr>
          <p:cNvPr id="742" name="Google Shape;742;p19"/>
          <p:cNvSpPr/>
          <p:nvPr/>
        </p:nvSpPr>
        <p:spPr>
          <a:xfrm>
            <a:off x="4260181" y="5040544"/>
            <a:ext cx="1279616" cy="479874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/>
          </a:p>
        </p:txBody>
      </p:sp>
      <p:cxnSp>
        <p:nvCxnSpPr>
          <p:cNvPr id="743" name="Google Shape;743;p19"/>
          <p:cNvCxnSpPr>
            <a:stCxn id="741" idx="3"/>
            <a:endCxn id="740" idx="2"/>
          </p:cNvCxnSpPr>
          <p:nvPr/>
        </p:nvCxnSpPr>
        <p:spPr>
          <a:xfrm>
            <a:off x="2191429" y="5273718"/>
            <a:ext cx="223500" cy="5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19"/>
          <p:cNvCxnSpPr>
            <a:stCxn id="740" idx="6"/>
            <a:endCxn id="742" idx="1"/>
          </p:cNvCxnSpPr>
          <p:nvPr/>
        </p:nvCxnSpPr>
        <p:spPr>
          <a:xfrm rot="10800000" flipH="1">
            <a:off x="3513940" y="5280441"/>
            <a:ext cx="746100" cy="46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5" name="Google Shape;745;p19"/>
          <p:cNvSpPr txBox="1"/>
          <p:nvPr/>
        </p:nvSpPr>
        <p:spPr>
          <a:xfrm>
            <a:off x="3581035" y="3657548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W</a:t>
            </a:r>
            <a:endParaRPr/>
          </a:p>
        </p:txBody>
      </p:sp>
      <p:sp>
        <p:nvSpPr>
          <p:cNvPr id="746" name="Google Shape;746;p19"/>
          <p:cNvSpPr txBox="1"/>
          <p:nvPr/>
        </p:nvSpPr>
        <p:spPr>
          <a:xfrm>
            <a:off x="3624808" y="3225621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 W</a:t>
            </a:r>
            <a:endParaRPr/>
          </a:p>
        </p:txBody>
      </p:sp>
      <p:sp>
        <p:nvSpPr>
          <p:cNvPr id="747" name="Google Shape;747;p19"/>
          <p:cNvSpPr txBox="1"/>
          <p:nvPr/>
        </p:nvSpPr>
        <p:spPr>
          <a:xfrm>
            <a:off x="3658056" y="5090255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W</a:t>
            </a:r>
            <a:endParaRPr/>
          </a:p>
        </p:txBody>
      </p:sp>
      <p:sp>
        <p:nvSpPr>
          <p:cNvPr id="748" name="Google Shape;748;p19"/>
          <p:cNvSpPr txBox="1"/>
          <p:nvPr/>
        </p:nvSpPr>
        <p:spPr>
          <a:xfrm>
            <a:off x="2194645" y="5893659"/>
            <a:ext cx="18261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contrat temporaire</a:t>
            </a:r>
            <a:endParaRPr/>
          </a:p>
        </p:txBody>
      </p:sp>
      <p:sp>
        <p:nvSpPr>
          <p:cNvPr id="749" name="Google Shape;749;p19"/>
          <p:cNvSpPr txBox="1"/>
          <p:nvPr/>
        </p:nvSpPr>
        <p:spPr>
          <a:xfrm>
            <a:off x="2548611" y="4120883"/>
            <a:ext cx="965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initial</a:t>
            </a:r>
            <a:endParaRPr/>
          </a:p>
        </p:txBody>
      </p:sp>
      <p:sp>
        <p:nvSpPr>
          <p:cNvPr id="750" name="Google Shape;750;p19"/>
          <p:cNvSpPr/>
          <p:nvPr/>
        </p:nvSpPr>
        <p:spPr>
          <a:xfrm>
            <a:off x="8597415" y="3903343"/>
            <a:ext cx="1098885" cy="1041585"/>
          </a:xfrm>
          <a:prstGeom prst="flowChartConnector">
            <a:avLst/>
          </a:prstGeom>
          <a:solidFill>
            <a:schemeClr val="accent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 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1300</a:t>
            </a: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</a:t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>
            <a:off x="7002444" y="4101235"/>
            <a:ext cx="1447811" cy="53930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/>
          </a:p>
        </p:txBody>
      </p:sp>
      <p:cxnSp>
        <p:nvCxnSpPr>
          <p:cNvPr id="752" name="Google Shape;752;p19"/>
          <p:cNvCxnSpPr>
            <a:stCxn id="751" idx="3"/>
            <a:endCxn id="750" idx="2"/>
          </p:cNvCxnSpPr>
          <p:nvPr/>
        </p:nvCxnSpPr>
        <p:spPr>
          <a:xfrm>
            <a:off x="8450255" y="4370888"/>
            <a:ext cx="147300" cy="5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3" name="Google Shape;753;p19" descr="test1"/>
          <p:cNvCxnSpPr/>
          <p:nvPr/>
        </p:nvCxnSpPr>
        <p:spPr>
          <a:xfrm rot="10800000" flipH="1">
            <a:off x="9696300" y="4189440"/>
            <a:ext cx="668619" cy="2212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4" name="Google Shape;754;p19"/>
          <p:cNvSpPr/>
          <p:nvPr/>
        </p:nvSpPr>
        <p:spPr>
          <a:xfrm>
            <a:off x="10364919" y="4569966"/>
            <a:ext cx="1278520" cy="47991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2</a:t>
            </a:r>
            <a:endParaRPr/>
          </a:p>
        </p:txBody>
      </p:sp>
      <p:cxnSp>
        <p:nvCxnSpPr>
          <p:cNvPr id="755" name="Google Shape;755;p19"/>
          <p:cNvCxnSpPr>
            <a:stCxn id="750" idx="6"/>
            <a:endCxn id="754" idx="1"/>
          </p:cNvCxnSpPr>
          <p:nvPr/>
        </p:nvCxnSpPr>
        <p:spPr>
          <a:xfrm>
            <a:off x="9696300" y="4424136"/>
            <a:ext cx="668700" cy="38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6" name="Google Shape;756;p19"/>
          <p:cNvSpPr txBox="1"/>
          <p:nvPr/>
        </p:nvSpPr>
        <p:spPr>
          <a:xfrm>
            <a:off x="9763395" y="4545743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W</a:t>
            </a:r>
            <a:endParaRPr/>
          </a:p>
        </p:txBody>
      </p:sp>
      <p:sp>
        <p:nvSpPr>
          <p:cNvPr id="757" name="Google Shape;757;p19"/>
          <p:cNvSpPr txBox="1"/>
          <p:nvPr/>
        </p:nvSpPr>
        <p:spPr>
          <a:xfrm>
            <a:off x="9807168" y="4113816"/>
            <a:ext cx="59022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1100 W</a:t>
            </a:r>
            <a:endParaRPr/>
          </a:p>
        </p:txBody>
      </p:sp>
      <p:sp>
        <p:nvSpPr>
          <p:cNvPr id="758" name="Google Shape;758;p19"/>
          <p:cNvSpPr txBox="1"/>
          <p:nvPr/>
        </p:nvSpPr>
        <p:spPr>
          <a:xfrm>
            <a:off x="8574424" y="4986974"/>
            <a:ext cx="114486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fusionné</a:t>
            </a:r>
            <a:endParaRPr/>
          </a:p>
        </p:txBody>
      </p:sp>
      <p:sp>
        <p:nvSpPr>
          <p:cNvPr id="759" name="Google Shape;759;p19"/>
          <p:cNvSpPr/>
          <p:nvPr/>
        </p:nvSpPr>
        <p:spPr>
          <a:xfrm>
            <a:off x="6456757" y="2935754"/>
            <a:ext cx="434819" cy="2957906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941238" y="6353002"/>
            <a:ext cx="69214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 pour répondre à une hausse de demande ( + 300 Watts)</a:t>
            </a:r>
            <a:endParaRPr/>
          </a:p>
        </p:txBody>
      </p:sp>
      <p:sp>
        <p:nvSpPr>
          <p:cNvPr id="761" name="Google Shape;761;p19"/>
          <p:cNvSpPr txBox="1"/>
          <p:nvPr/>
        </p:nvSpPr>
        <p:spPr>
          <a:xfrm>
            <a:off x="833757" y="2684154"/>
            <a:ext cx="26801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1: Création d’un contrat temporaire</a:t>
            </a:r>
            <a:endParaRPr/>
          </a:p>
        </p:txBody>
      </p:sp>
      <p:sp>
        <p:nvSpPr>
          <p:cNvPr id="762" name="Google Shape;762;p19"/>
          <p:cNvSpPr txBox="1"/>
          <p:nvPr/>
        </p:nvSpPr>
        <p:spPr>
          <a:xfrm>
            <a:off x="7295148" y="2677400"/>
            <a:ext cx="433890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2: fusion des contrats</a:t>
            </a:r>
            <a:endParaRPr/>
          </a:p>
        </p:txBody>
      </p:sp>
      <p:pic>
        <p:nvPicPr>
          <p:cNvPr id="763" name="Google Shape;763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43999" y="3228966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58305" y="5033530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000263" y="4106909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188690" y="3021785"/>
            <a:ext cx="270598" cy="28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9"/>
          <p:cNvSpPr/>
          <p:nvPr/>
        </p:nvSpPr>
        <p:spPr>
          <a:xfrm>
            <a:off x="10343169" y="3814478"/>
            <a:ext cx="1300270" cy="52079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/>
          </a:p>
        </p:txBody>
      </p:sp>
      <p:pic>
        <p:nvPicPr>
          <p:cNvPr id="768" name="Google Shape;76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188690" y="3685966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265619" y="5049878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0350789" y="3817143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0373649" y="4579143"/>
            <a:ext cx="270598" cy="28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/>
        </p:nvSpPr>
        <p:spPr>
          <a:xfrm>
            <a:off x="1277692" y="1238675"/>
            <a:ext cx="9689208" cy="348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Appliquer un modèle d’apprentissage fédéré au niveau de plusieurs nouds</a:t>
            </a:r>
            <a:endParaRPr dirty="0"/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Intégrer la tarification de l'énergie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Gérer la négociation entre producteurs et consommateurs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Générer un contrat pour un besoin ultérieur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Améliorer la visualisation sur l’application web (vues plus intuitives)</a:t>
            </a:r>
            <a:endParaRPr dirty="0"/>
          </a:p>
          <a:p>
            <a:pPr marL="340157" marR="0" lvl="0" indent="-219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None/>
            </a:pPr>
            <a:endParaRPr sz="1904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4408" marR="0" lvl="1" indent="-20407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</a:pPr>
            <a:endParaRPr sz="2143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22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Prochaines étapes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5" name="Google Shape;815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4252" y="1573766"/>
            <a:ext cx="2469394" cy="1081369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22"/>
          <p:cNvSpPr txBox="1"/>
          <p:nvPr/>
        </p:nvSpPr>
        <p:spPr>
          <a:xfrm>
            <a:off x="6741268" y="1929804"/>
            <a:ext cx="54507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 Liu, Li Chen, and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Wenyi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Zhang :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Federated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Learning: Balancing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and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2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3;p7">
            <a:extLst>
              <a:ext uri="{FF2B5EF4-FFF2-40B4-BE49-F238E27FC236}">
                <a16:creationId xmlns:a16="http://schemas.microsoft.com/office/drawing/2014/main" id="{F675FA4F-FDB6-FF64-D82D-C5CA599E2D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4;p7">
            <a:extLst>
              <a:ext uri="{FF2B5EF4-FFF2-40B4-BE49-F238E27FC236}">
                <a16:creationId xmlns:a16="http://schemas.microsoft.com/office/drawing/2014/main" id="{004ED01B-D5E4-641F-ABE6-ECA97A4745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B28A077-0BCA-1E59-D92A-B83A4AB6EA38}"/>
              </a:ext>
            </a:extLst>
          </p:cNvPr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dirty="0">
                <a:latin typeface="+mn-lt"/>
                <a:cs typeface="Arial" panose="020B0604020202020204" pitchFamily="34" charset="0"/>
              </a:rPr>
              <a:t>Questions</a:t>
            </a:r>
            <a:endParaRPr lang="fr-FR" sz="24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1171E2-83A4-B2E9-1BD4-0BF2098A965A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A046D3B-8109-9D27-EFF4-C9A84581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482" y="6314199"/>
            <a:ext cx="772674" cy="365125"/>
          </a:xfrm>
        </p:spPr>
        <p:txBody>
          <a:bodyPr/>
          <a:lstStyle/>
          <a:p>
            <a:fld id="{211527CB-DA45-4494-8092-3F008ECA875E}" type="slidenum">
              <a:rPr lang="fr-FR" smtClean="0"/>
              <a:t>23</a:t>
            </a:fld>
            <a:endParaRPr lang="fr-FR" dirty="0"/>
          </a:p>
        </p:txBody>
      </p:sp>
      <p:pic>
        <p:nvPicPr>
          <p:cNvPr id="4" name="Espace réservé du contenu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9B5ACF2-77F4-CDE3-8409-FC6EA28A2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85" y="1764185"/>
            <a:ext cx="3129470" cy="2074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94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0" descr="Une image contenant texte, capture d’écran, armoir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2374" y="4217396"/>
            <a:ext cx="6613976" cy="207841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0"/>
          <p:cNvSpPr txBox="1"/>
          <p:nvPr/>
        </p:nvSpPr>
        <p:spPr>
          <a:xfrm>
            <a:off x="1259877" y="3879332"/>
            <a:ext cx="9502851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 de transition	</a:t>
            </a:r>
            <a:endParaRPr/>
          </a:p>
        </p:txBody>
      </p:sp>
      <p:sp>
        <p:nvSpPr>
          <p:cNvPr id="780" name="Google Shape;780;p20"/>
          <p:cNvSpPr txBox="1"/>
          <p:nvPr/>
        </p:nvSpPr>
        <p:spPr>
          <a:xfrm>
            <a:off x="1259878" y="1800918"/>
            <a:ext cx="9434457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Définition des états de Markov</a:t>
            </a:r>
            <a:endParaRPr/>
          </a:p>
        </p:txBody>
      </p:sp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1245" y="2111902"/>
            <a:ext cx="9026569" cy="62284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/>
          <p:nvPr/>
        </p:nvSpPr>
        <p:spPr>
          <a:xfrm>
            <a:off x="1259878" y="1059321"/>
            <a:ext cx="9693814" cy="60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Etat du nœud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=&gt; les 6 composantes : wattage demandé, produit, consommé, fourni, manquant et disponible</a:t>
            </a:r>
            <a:endParaRPr/>
          </a:p>
        </p:txBody>
      </p:sp>
      <p:sp>
        <p:nvSpPr>
          <p:cNvPr id="783" name="Google Shape;783;p20"/>
          <p:cNvSpPr txBox="1"/>
          <p:nvPr/>
        </p:nvSpPr>
        <p:spPr>
          <a:xfrm>
            <a:off x="1259878" y="2807584"/>
            <a:ext cx="6778169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Découpage de l’espace des variables (tranches horaires)</a:t>
            </a:r>
            <a:endParaRPr/>
          </a:p>
        </p:txBody>
      </p:sp>
      <p:sp>
        <p:nvSpPr>
          <p:cNvPr id="784" name="Google Shape;784;p20"/>
          <p:cNvSpPr txBox="1"/>
          <p:nvPr/>
        </p:nvSpPr>
        <p:spPr>
          <a:xfrm>
            <a:off x="1259878" y="3343458"/>
            <a:ext cx="5281088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Enregistrement des nombres d’observations </a:t>
            </a:r>
            <a:endParaRPr/>
          </a:p>
        </p:txBody>
      </p:sp>
      <p:pic>
        <p:nvPicPr>
          <p:cNvPr id="785" name="Google Shape;7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908376" y="3515685"/>
            <a:ext cx="875654" cy="69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0" descr="Une image contenant texte, horloge, intérieur, temps&#10;&#10;Description générée automatique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4171" y="2835886"/>
            <a:ext cx="503953" cy="47611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0"/>
          <p:cNvSpPr txBox="1"/>
          <p:nvPr/>
        </p:nvSpPr>
        <p:spPr>
          <a:xfrm>
            <a:off x="1189613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 d’apprentissage : utilisation des chaînes de Markov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0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20"/>
          <p:cNvSpPr txBox="1">
            <a:spLocks noGrp="1"/>
          </p:cNvSpPr>
          <p:nvPr>
            <p:ph type="sldNum" idx="12"/>
          </p:nvPr>
        </p:nvSpPr>
        <p:spPr>
          <a:xfrm>
            <a:off x="3376993" y="2324156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"/>
          <p:cNvSpPr txBox="1"/>
          <p:nvPr/>
        </p:nvSpPr>
        <p:spPr>
          <a:xfrm>
            <a:off x="1277692" y="1238675"/>
            <a:ext cx="9689208" cy="188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Entraînement du modèle en utilisant les données de Les Vergers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Évaluation du modèle en comparant les états prédits et la distribution réelle des états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Génération de statistiques de prédiction pour mieux comprendre les difficultés rencontrées par le modèle.</a:t>
            </a:r>
            <a:endParaRPr/>
          </a:p>
          <a:p>
            <a:pPr marL="340157" marR="0" lvl="0" indent="-219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None/>
            </a:pP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4408" marR="0" lvl="1" indent="-20407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</a:pPr>
            <a:endParaRPr sz="21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1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Ajustement du modèle d’apprentissage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1" name="Google Shape;80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9510" y="2832730"/>
            <a:ext cx="2353468" cy="144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2292" y="2835745"/>
            <a:ext cx="2557462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1"/>
          <p:cNvSpPr txBox="1"/>
          <p:nvPr/>
        </p:nvSpPr>
        <p:spPr>
          <a:xfrm>
            <a:off x="1277692" y="4650155"/>
            <a:ext cx="9400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Mécanisme d'auto-correction exécuté par le modèle.</a:t>
            </a:r>
            <a:endParaRPr/>
          </a:p>
        </p:txBody>
      </p:sp>
      <p:sp>
        <p:nvSpPr>
          <p:cNvPr id="804" name="Google Shape;804;p21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21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23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  <p:sp>
        <p:nvSpPr>
          <p:cNvPr id="824" name="Google Shape;824;p23"/>
          <p:cNvSpPr txBox="1"/>
          <p:nvPr/>
        </p:nvSpPr>
        <p:spPr>
          <a:xfrm>
            <a:off x="588149" y="989053"/>
            <a:ext cx="6349649" cy="3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l’encapsulation</a:t>
            </a:r>
            <a:endParaRPr/>
          </a:p>
        </p:txBody>
      </p:sp>
      <p:sp>
        <p:nvSpPr>
          <p:cNvPr id="825" name="Google Shape;825;p23"/>
          <p:cNvSpPr txBox="1"/>
          <p:nvPr/>
        </p:nvSpPr>
        <p:spPr>
          <a:xfrm>
            <a:off x="1189609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Protection des données confidentielles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08" y="1546698"/>
            <a:ext cx="10365721" cy="475064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4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835" name="Google Shape;835;p24"/>
          <p:cNvSpPr txBox="1"/>
          <p:nvPr/>
        </p:nvSpPr>
        <p:spPr>
          <a:xfrm>
            <a:off x="881265" y="1019415"/>
            <a:ext cx="6349649" cy="3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Contrat entre 1 producteur et 2 consommateurs</a:t>
            </a:r>
            <a:endParaRPr/>
          </a:p>
        </p:txBody>
      </p:sp>
      <p:sp>
        <p:nvSpPr>
          <p:cNvPr id="836" name="Google Shape;836;p24"/>
          <p:cNvSpPr txBox="1"/>
          <p:nvPr/>
        </p:nvSpPr>
        <p:spPr>
          <a:xfrm>
            <a:off x="1189609" y="332323"/>
            <a:ext cx="8774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 de restriction </a:t>
            </a:r>
            <a:endParaRPr/>
          </a:p>
        </p:txBody>
      </p:sp>
      <p:pic>
        <p:nvPicPr>
          <p:cNvPr id="837" name="Google Shape;8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4145" y="1533836"/>
            <a:ext cx="7107207" cy="5028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1CBB0E7-D1A8-47E5-9EA2-DB706DCE4C06}"/>
              </a:ext>
            </a:extLst>
          </p:cNvPr>
          <p:cNvSpPr txBox="1"/>
          <p:nvPr/>
        </p:nvSpPr>
        <p:spPr>
          <a:xfrm>
            <a:off x="1092536" y="6438896"/>
            <a:ext cx="2294945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7" dirty="0"/>
              <a:t>(28 secondes)</a:t>
            </a:r>
          </a:p>
        </p:txBody>
      </p:sp>
      <p:pic>
        <p:nvPicPr>
          <p:cNvPr id="12" name="Picture 2" descr="Vidéos |">
            <a:extLst>
              <a:ext uri="{FF2B5EF4-FFF2-40B4-BE49-F238E27FC236}">
                <a16:creationId xmlns:a16="http://schemas.microsoft.com/office/drawing/2014/main" id="{B91DF2CE-066C-4322-AB89-8E2FD779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665" y="197194"/>
            <a:ext cx="840918" cy="6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88C59E3-8891-4045-9E1C-706EB1BB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832" y="6452112"/>
            <a:ext cx="561268" cy="335040"/>
          </a:xfrm>
        </p:spPr>
        <p:txBody>
          <a:bodyPr/>
          <a:lstStyle/>
          <a:p>
            <a:fld id="{211527CB-DA45-4494-8092-3F008ECA875E}" type="slidenum">
              <a:rPr lang="fr-FR" smtClean="0"/>
              <a:t>28</a:t>
            </a:fld>
            <a:endParaRPr lang="fr-FR" dirty="0"/>
          </a:p>
        </p:txBody>
      </p:sp>
      <p:pic>
        <p:nvPicPr>
          <p:cNvPr id="2" name="3-Surproduction">
            <a:hlinkClick r:id="" action="ppaction://media"/>
            <a:extLst>
              <a:ext uri="{FF2B5EF4-FFF2-40B4-BE49-F238E27FC236}">
                <a16:creationId xmlns:a16="http://schemas.microsoft.com/office/drawing/2014/main" id="{4944B756-F443-4E6F-9EE6-0D1D70B16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537" y="1486266"/>
            <a:ext cx="9907225" cy="4401987"/>
          </a:xfrm>
          <a:prstGeom prst="rect">
            <a:avLst/>
          </a:prstGeom>
        </p:spPr>
      </p:pic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2683CE6D-BB44-E024-D249-A71E73C075F7}"/>
              </a:ext>
            </a:extLst>
          </p:cNvPr>
          <p:cNvSpPr txBox="1"/>
          <p:nvPr/>
        </p:nvSpPr>
        <p:spPr>
          <a:xfrm>
            <a:off x="1189609" y="332323"/>
            <a:ext cx="8774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1" dirty="0"/>
              <a:t>Démo surproduction</a:t>
            </a:r>
          </a:p>
        </p:txBody>
      </p:sp>
      <p:pic>
        <p:nvPicPr>
          <p:cNvPr id="4" name="Google Shape;223;p7">
            <a:extLst>
              <a:ext uri="{FF2B5EF4-FFF2-40B4-BE49-F238E27FC236}">
                <a16:creationId xmlns:a16="http://schemas.microsoft.com/office/drawing/2014/main" id="{61FC606A-B6E6-3B8F-57FF-6BFBB9F1E5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4;p7">
            <a:extLst>
              <a:ext uri="{FF2B5EF4-FFF2-40B4-BE49-F238E27FC236}">
                <a16:creationId xmlns:a16="http://schemas.microsoft.com/office/drawing/2014/main" id="{8412AFAB-8C82-F2B6-7F69-9694506DB8D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60508-C5AB-E03F-4DF7-4C5A834F0E28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0"/>
    </mc:Choice>
    <mc:Fallback xmlns="">
      <p:transition spd="slow" advTm="1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1117" y="2362848"/>
            <a:ext cx="7266571" cy="353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692" y="4536997"/>
            <a:ext cx="2127692" cy="7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05" y="3297173"/>
            <a:ext cx="2127692" cy="808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1189613" y="332323"/>
            <a:ext cx="6379399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acteurs du projet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1424940" y="1475094"/>
            <a:ext cx="6149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partenaires suisses et suédois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424940" y="1105387"/>
            <a:ext cx="6972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institutions académiques, des entreprises et des écoquartiers</a:t>
            </a: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03090f050_0_23"/>
          <p:cNvSpPr txBox="1">
            <a:spLocks noGrp="1"/>
          </p:cNvSpPr>
          <p:nvPr>
            <p:ph type="title"/>
          </p:nvPr>
        </p:nvSpPr>
        <p:spPr>
          <a:xfrm>
            <a:off x="1177159" y="305202"/>
            <a:ext cx="10515600" cy="4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-FR" sz="2400" b="1" dirty="0"/>
              <a:t>Livings </a:t>
            </a:r>
            <a:r>
              <a:rPr lang="fr-FR" sz="2400" b="1" dirty="0" err="1"/>
              <a:t>labs</a:t>
            </a:r>
            <a:endParaRPr sz="2400" b="1" dirty="0"/>
          </a:p>
        </p:txBody>
      </p:sp>
      <p:sp>
        <p:nvSpPr>
          <p:cNvPr id="132" name="Google Shape;132;g1b03090f050_0_23"/>
          <p:cNvSpPr txBox="1">
            <a:spLocks noGrp="1"/>
          </p:cNvSpPr>
          <p:nvPr>
            <p:ph type="body" idx="1"/>
          </p:nvPr>
        </p:nvSpPr>
        <p:spPr>
          <a:xfrm>
            <a:off x="838188" y="15251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/>
              <a:t>Hammarby Sjöstad, Stockholm, Sweden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g1b03090f050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b03090f050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b03090f050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25" y="2728000"/>
            <a:ext cx="9710976" cy="34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8;p4">
            <a:extLst>
              <a:ext uri="{FF2B5EF4-FFF2-40B4-BE49-F238E27FC236}">
                <a16:creationId xmlns:a16="http://schemas.microsoft.com/office/drawing/2014/main" id="{AB070822-250B-BD74-F927-DF6521F49542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03090f050_0_34"/>
          <p:cNvSpPr txBox="1">
            <a:spLocks noGrp="1"/>
          </p:cNvSpPr>
          <p:nvPr>
            <p:ph type="body" idx="1"/>
          </p:nvPr>
        </p:nvSpPr>
        <p:spPr>
          <a:xfrm>
            <a:off x="838200" y="15542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/>
              <a:t>Les Vergers, Geneva, Switzerland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g1b03090f050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b03090f050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b03090f050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279" y="2616754"/>
            <a:ext cx="10314974" cy="3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8;p4">
            <a:extLst>
              <a:ext uri="{FF2B5EF4-FFF2-40B4-BE49-F238E27FC236}">
                <a16:creationId xmlns:a16="http://schemas.microsoft.com/office/drawing/2014/main" id="{0DC24721-9DA5-FB0F-7272-521CB20CE92F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1;g1b03090f050_0_23">
            <a:extLst>
              <a:ext uri="{FF2B5EF4-FFF2-40B4-BE49-F238E27FC236}">
                <a16:creationId xmlns:a16="http://schemas.microsoft.com/office/drawing/2014/main" id="{D6B651DF-C589-0DF1-80DA-13031A6B613D}"/>
              </a:ext>
            </a:extLst>
          </p:cNvPr>
          <p:cNvSpPr txBox="1">
            <a:spLocks/>
          </p:cNvSpPr>
          <p:nvPr/>
        </p:nvSpPr>
        <p:spPr>
          <a:xfrm>
            <a:off x="1177159" y="305202"/>
            <a:ext cx="10515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fr-FR" sz="2400" b="1"/>
              <a:t>Livings labs</a:t>
            </a:r>
            <a:endParaRPr lang="fr-FR" sz="24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D211F-AF94-E5D8-512C-66528910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00" y="884469"/>
            <a:ext cx="5920871" cy="5641208"/>
          </a:xfrm>
          <a:prstGeom prst="rect">
            <a:avLst/>
          </a:prstGeom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1189613" y="332323"/>
            <a:ext cx="6379399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principaux axes de développement</a:t>
            </a:r>
            <a:endParaRPr dirty="0"/>
          </a:p>
        </p:txBody>
      </p:sp>
      <p:pic>
        <p:nvPicPr>
          <p:cNvPr id="154" name="Google Shape;154;p4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3412" y="2268062"/>
            <a:ext cx="924514" cy="2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6121" y="3742293"/>
            <a:ext cx="682863" cy="26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 descr="A picture containing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4013" y="1150385"/>
            <a:ext cx="770064" cy="41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13412" y="4870721"/>
            <a:ext cx="478323" cy="47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20628" y="6401807"/>
            <a:ext cx="315571" cy="3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 descr="A picture containing text, ligh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21066" y="6525676"/>
            <a:ext cx="826573" cy="18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 descr="Logo, company nam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41037" y="6109333"/>
            <a:ext cx="1590370" cy="55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25504" y="4987278"/>
            <a:ext cx="1034821" cy="2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2258" y="1789881"/>
            <a:ext cx="924514" cy="2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14543" y="2930533"/>
            <a:ext cx="1034821" cy="245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521607" y="2824006"/>
            <a:ext cx="3053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sociale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521607" y="2317721"/>
            <a:ext cx="3053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Energie &amp;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dirty="0"/>
          </a:p>
        </p:txBody>
      </p:sp>
      <p:sp>
        <p:nvSpPr>
          <p:cNvPr id="166" name="Google Shape;166;p4"/>
          <p:cNvSpPr txBox="1"/>
          <p:nvPr/>
        </p:nvSpPr>
        <p:spPr>
          <a:xfrm>
            <a:off x="541041" y="1811436"/>
            <a:ext cx="38172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physique</a:t>
            </a: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8090934" y="1017714"/>
            <a:ext cx="1163713" cy="116305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587" y="1957773"/>
            <a:ext cx="5443787" cy="377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1189613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des modèles de coordination (UNIGE)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570025" y="2167036"/>
            <a:ext cx="3817234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Appareils physiques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570025" y="3059668"/>
            <a:ext cx="3817234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Jumeaux numériques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681785" y="4547159"/>
            <a:ext cx="3817234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 coordination</a:t>
            </a: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5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pic>
        <p:nvPicPr>
          <p:cNvPr id="183" name="Google Shape;1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2276" y="1012569"/>
            <a:ext cx="2557850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8085325" y="2771800"/>
            <a:ext cx="772800" cy="128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"/>
          <p:cNvSpPr/>
          <p:nvPr/>
        </p:nvSpPr>
        <p:spPr>
          <a:xfrm>
            <a:off x="229364" y="3085360"/>
            <a:ext cx="10881118" cy="3475876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450062" y="4590107"/>
            <a:ext cx="10368842" cy="1687495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3614154" y="3264227"/>
            <a:ext cx="3201942" cy="698781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377900" y="3272891"/>
            <a:ext cx="2972836" cy="690117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2885805" y="6584621"/>
            <a:ext cx="620005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 d'informations à d'autres jumeaux numériques par l'intermédiaire de l'éco-loi « Liaison ». </a:t>
            </a:r>
            <a:endParaRPr/>
          </a:p>
        </p:txBody>
      </p:sp>
      <p:cxnSp>
        <p:nvCxnSpPr>
          <p:cNvPr id="195" name="Google Shape;195;p6"/>
          <p:cNvCxnSpPr/>
          <p:nvPr/>
        </p:nvCxnSpPr>
        <p:spPr>
          <a:xfrm>
            <a:off x="2351803" y="6715426"/>
            <a:ext cx="410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6" name="Google Shape;196;p6"/>
          <p:cNvSpPr/>
          <p:nvPr/>
        </p:nvSpPr>
        <p:spPr>
          <a:xfrm>
            <a:off x="3622942" y="2007349"/>
            <a:ext cx="3181564" cy="825914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4403342" y="2524368"/>
            <a:ext cx="812595" cy="266602"/>
          </a:xfrm>
          <a:prstGeom prst="roundRect">
            <a:avLst>
              <a:gd name="adj" fmla="val 16667"/>
            </a:avLst>
          </a:prstGeom>
          <a:solidFill>
            <a:srgbClr val="BF95D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 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756506" y="3257382"/>
            <a:ext cx="10492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2749932" y="4997530"/>
            <a:ext cx="195009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Éco-lois :</a:t>
            </a: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9085862" y="6321634"/>
            <a:ext cx="34270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de coordination</a:t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377900" y="2008111"/>
            <a:ext cx="2882229" cy="833201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2" name="Google Shape;202;p6"/>
          <p:cNvGrpSpPr/>
          <p:nvPr/>
        </p:nvGrpSpPr>
        <p:grpSpPr>
          <a:xfrm>
            <a:off x="4245400" y="4678043"/>
            <a:ext cx="4377338" cy="1517796"/>
            <a:chOff x="2816951" y="2946383"/>
            <a:chExt cx="2946632" cy="824154"/>
          </a:xfrm>
        </p:grpSpPr>
        <p:sp>
          <p:nvSpPr>
            <p:cNvPr id="203" name="Google Shape;203;p6"/>
            <p:cNvSpPr/>
            <p:nvPr/>
          </p:nvSpPr>
          <p:spPr>
            <a:xfrm>
              <a:off x="2816951" y="2946383"/>
              <a:ext cx="2946632" cy="824154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2995706" y="3031909"/>
              <a:ext cx="793046" cy="201564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Liaison</a:t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740769" y="3030889"/>
              <a:ext cx="747051" cy="202315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Evaporation</a:t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3846409" y="3031909"/>
              <a:ext cx="793046" cy="201564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Propagation</a:t>
              </a:r>
              <a:endParaRPr/>
            </a:p>
          </p:txBody>
        </p:sp>
        <p:pic>
          <p:nvPicPr>
            <p:cNvPr id="207" name="Google Shape;207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34417" y="3077239"/>
              <a:ext cx="114109" cy="107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44326" y="3073428"/>
              <a:ext cx="117652" cy="107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68202" y="3073447"/>
              <a:ext cx="134868" cy="1079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6"/>
          <p:cNvSpPr/>
          <p:nvPr/>
        </p:nvSpPr>
        <p:spPr>
          <a:xfrm>
            <a:off x="6224778" y="3446210"/>
            <a:ext cx="258564" cy="257032"/>
          </a:xfrm>
          <a:prstGeom prst="roundRect">
            <a:avLst>
              <a:gd name="adj" fmla="val 15115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121" y="981093"/>
            <a:ext cx="652562" cy="56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1688" y="983751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7817" y="5341281"/>
            <a:ext cx="2269999" cy="789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6"/>
          <p:cNvCxnSpPr/>
          <p:nvPr/>
        </p:nvCxnSpPr>
        <p:spPr>
          <a:xfrm flipH="1">
            <a:off x="741805" y="3698002"/>
            <a:ext cx="17839" cy="900083"/>
          </a:xfrm>
          <a:prstGeom prst="straightConnector1">
            <a:avLst/>
          </a:prstGeom>
          <a:noFill/>
          <a:ln w="508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5" name="Google Shape;215;p6"/>
          <p:cNvCxnSpPr/>
          <p:nvPr/>
        </p:nvCxnSpPr>
        <p:spPr>
          <a:xfrm rot="10800000">
            <a:off x="5990743" y="3712940"/>
            <a:ext cx="0" cy="869827"/>
          </a:xfrm>
          <a:prstGeom prst="straightConnector1">
            <a:avLst/>
          </a:prstGeom>
          <a:noFill/>
          <a:ln w="508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6" name="Google Shape;216;p6"/>
          <p:cNvCxnSpPr>
            <a:stCxn id="217" idx="0"/>
          </p:cNvCxnSpPr>
          <p:nvPr/>
        </p:nvCxnSpPr>
        <p:spPr>
          <a:xfrm rot="10800000">
            <a:off x="5981998" y="2788205"/>
            <a:ext cx="6000" cy="657900"/>
          </a:xfrm>
          <a:prstGeom prst="straightConnector1">
            <a:avLst/>
          </a:prstGeom>
          <a:noFill/>
          <a:ln w="508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18" name="Google Shape;218;p6"/>
          <p:cNvCxnSpPr>
            <a:endCxn id="219" idx="0"/>
          </p:cNvCxnSpPr>
          <p:nvPr/>
        </p:nvCxnSpPr>
        <p:spPr>
          <a:xfrm>
            <a:off x="705191" y="2818154"/>
            <a:ext cx="28200" cy="615900"/>
          </a:xfrm>
          <a:prstGeom prst="straightConnector1">
            <a:avLst/>
          </a:prstGeom>
          <a:noFill/>
          <a:ln w="50800" cap="flat" cmpd="sng">
            <a:solidFill>
              <a:srgbClr val="FFC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0" name="Google Shape;220;p6"/>
          <p:cNvCxnSpPr/>
          <p:nvPr/>
        </p:nvCxnSpPr>
        <p:spPr>
          <a:xfrm rot="10800000" flipH="1">
            <a:off x="2624138" y="3698003"/>
            <a:ext cx="8594" cy="892496"/>
          </a:xfrm>
          <a:prstGeom prst="straightConnector1">
            <a:avLst/>
          </a:prstGeom>
          <a:noFill/>
          <a:ln w="50800" cap="flat" cmpd="sng">
            <a:solidFill>
              <a:srgbClr val="92D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1" name="Google Shape;221;p6"/>
          <p:cNvCxnSpPr>
            <a:stCxn id="222" idx="2"/>
          </p:cNvCxnSpPr>
          <p:nvPr/>
        </p:nvCxnSpPr>
        <p:spPr>
          <a:xfrm>
            <a:off x="3952212" y="3702075"/>
            <a:ext cx="11700" cy="894900"/>
          </a:xfrm>
          <a:prstGeom prst="straightConnector1">
            <a:avLst/>
          </a:prstGeom>
          <a:noFill/>
          <a:ln w="50800" cap="flat" cmpd="sng">
            <a:solidFill>
              <a:srgbClr val="92D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3" name="Google Shape;223;p6"/>
          <p:cNvCxnSpPr>
            <a:stCxn id="210" idx="0"/>
            <a:endCxn id="224" idx="2"/>
          </p:cNvCxnSpPr>
          <p:nvPr/>
        </p:nvCxnSpPr>
        <p:spPr>
          <a:xfrm rot="10800000">
            <a:off x="6341160" y="2792810"/>
            <a:ext cx="12900" cy="653400"/>
          </a:xfrm>
          <a:prstGeom prst="straightConnector1">
            <a:avLst/>
          </a:prstGeom>
          <a:noFill/>
          <a:ln w="50800" cap="flat" cmpd="sng">
            <a:solidFill>
              <a:srgbClr val="8DA9D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5" name="Google Shape;225;p6"/>
          <p:cNvCxnSpPr/>
          <p:nvPr/>
        </p:nvCxnSpPr>
        <p:spPr>
          <a:xfrm rot="10800000">
            <a:off x="6350669" y="3706838"/>
            <a:ext cx="6261" cy="881163"/>
          </a:xfrm>
          <a:prstGeom prst="straightConnector1">
            <a:avLst/>
          </a:prstGeom>
          <a:noFill/>
          <a:ln w="50800" cap="flat" cmpd="sng">
            <a:solidFill>
              <a:srgbClr val="8DA9D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6" name="Google Shape;226;p6"/>
          <p:cNvCxnSpPr/>
          <p:nvPr/>
        </p:nvCxnSpPr>
        <p:spPr>
          <a:xfrm flipH="1">
            <a:off x="1717939" y="3713301"/>
            <a:ext cx="8365" cy="874700"/>
          </a:xfrm>
          <a:prstGeom prst="straightConnector1">
            <a:avLst/>
          </a:prstGeom>
          <a:noFill/>
          <a:ln w="50800" cap="flat" cmpd="sng">
            <a:solidFill>
              <a:srgbClr val="8DA9D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7" name="Google Shape;227;p6"/>
          <p:cNvCxnSpPr/>
          <p:nvPr/>
        </p:nvCxnSpPr>
        <p:spPr>
          <a:xfrm rot="10800000">
            <a:off x="2885572" y="3706838"/>
            <a:ext cx="2378" cy="881163"/>
          </a:xfrm>
          <a:prstGeom prst="straightConnector1">
            <a:avLst/>
          </a:prstGeom>
          <a:noFill/>
          <a:ln w="50800" cap="flat" cmpd="sng">
            <a:solidFill>
              <a:srgbClr val="BF95D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6"/>
          <p:cNvCxnSpPr>
            <a:stCxn id="197" idx="2"/>
            <a:endCxn id="229" idx="0"/>
          </p:cNvCxnSpPr>
          <p:nvPr/>
        </p:nvCxnSpPr>
        <p:spPr>
          <a:xfrm>
            <a:off x="4809640" y="2790970"/>
            <a:ext cx="6900" cy="660000"/>
          </a:xfrm>
          <a:prstGeom prst="straightConnector1">
            <a:avLst/>
          </a:prstGeom>
          <a:noFill/>
          <a:ln w="50800" cap="flat" cmpd="sng">
            <a:solidFill>
              <a:srgbClr val="BF95D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6"/>
          <p:cNvCxnSpPr>
            <a:stCxn id="229" idx="2"/>
          </p:cNvCxnSpPr>
          <p:nvPr/>
        </p:nvCxnSpPr>
        <p:spPr>
          <a:xfrm flipH="1">
            <a:off x="4816242" y="3700008"/>
            <a:ext cx="300" cy="897000"/>
          </a:xfrm>
          <a:prstGeom prst="straightConnector1">
            <a:avLst/>
          </a:prstGeom>
          <a:noFill/>
          <a:ln w="50800" cap="flat" cmpd="sng">
            <a:solidFill>
              <a:srgbClr val="BF95D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1" name="Google Shape;231;p6"/>
          <p:cNvSpPr/>
          <p:nvPr/>
        </p:nvSpPr>
        <p:spPr>
          <a:xfrm>
            <a:off x="433801" y="2533120"/>
            <a:ext cx="739687" cy="2731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6"/>
          <p:cNvSpPr/>
          <p:nvPr/>
        </p:nvSpPr>
        <p:spPr>
          <a:xfrm>
            <a:off x="1230249" y="2533120"/>
            <a:ext cx="702442" cy="266603"/>
          </a:xfrm>
          <a:prstGeom prst="roundRect">
            <a:avLst>
              <a:gd name="adj" fmla="val 15115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96579" y="3434054"/>
            <a:ext cx="273624" cy="27319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5855770" y="3446105"/>
            <a:ext cx="264456" cy="25803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3820727" y="3444098"/>
            <a:ext cx="262970" cy="25797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6"/>
          <p:cNvCxnSpPr>
            <a:endCxn id="222" idx="0"/>
          </p:cNvCxnSpPr>
          <p:nvPr/>
        </p:nvCxnSpPr>
        <p:spPr>
          <a:xfrm>
            <a:off x="3946212" y="2576198"/>
            <a:ext cx="6000" cy="867900"/>
          </a:xfrm>
          <a:prstGeom prst="straightConnector1">
            <a:avLst/>
          </a:prstGeom>
          <a:noFill/>
          <a:ln w="50800" cap="flat" cmpd="sng">
            <a:solidFill>
              <a:srgbClr val="92D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4" name="Google Shape;234;p6"/>
          <p:cNvSpPr/>
          <p:nvPr/>
        </p:nvSpPr>
        <p:spPr>
          <a:xfrm>
            <a:off x="3670791" y="2524368"/>
            <a:ext cx="639425" cy="266602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1969612" y="2530488"/>
            <a:ext cx="468254" cy="266602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1555431" y="1037851"/>
            <a:ext cx="21374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Appareil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consommateur</a:t>
            </a:r>
            <a:endParaRPr/>
          </a:p>
        </p:txBody>
      </p:sp>
      <p:sp>
        <p:nvSpPr>
          <p:cNvPr id="237" name="Google Shape;237;p6"/>
          <p:cNvSpPr txBox="1"/>
          <p:nvPr/>
        </p:nvSpPr>
        <p:spPr>
          <a:xfrm>
            <a:off x="5486748" y="1037851"/>
            <a:ext cx="13963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Appareil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2749932" y="3444099"/>
            <a:ext cx="227533" cy="253904"/>
          </a:xfrm>
          <a:prstGeom prst="roundRect">
            <a:avLst>
              <a:gd name="adj" fmla="val 16667"/>
            </a:avLst>
          </a:prstGeom>
          <a:solidFill>
            <a:srgbClr val="BF95D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2478993" y="3445528"/>
            <a:ext cx="235514" cy="252748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6"/>
          <p:cNvCxnSpPr/>
          <p:nvPr/>
        </p:nvCxnSpPr>
        <p:spPr>
          <a:xfrm rot="10800000">
            <a:off x="2608625" y="2806310"/>
            <a:ext cx="8095" cy="610913"/>
          </a:xfrm>
          <a:prstGeom prst="straightConnector1">
            <a:avLst/>
          </a:prstGeom>
          <a:noFill/>
          <a:ln w="50800" cap="flat" cmpd="sng">
            <a:solidFill>
              <a:srgbClr val="92D05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1" name="Google Shape;241;p6"/>
          <p:cNvCxnSpPr/>
          <p:nvPr/>
        </p:nvCxnSpPr>
        <p:spPr>
          <a:xfrm rot="10800000">
            <a:off x="2865769" y="2806310"/>
            <a:ext cx="0" cy="610913"/>
          </a:xfrm>
          <a:prstGeom prst="straightConnector1">
            <a:avLst/>
          </a:prstGeom>
          <a:noFill/>
          <a:ln w="50800" cap="flat" cmpd="sng">
            <a:solidFill>
              <a:srgbClr val="BF95D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2" name="Google Shape;242;p6"/>
          <p:cNvCxnSpPr>
            <a:stCxn id="235" idx="2"/>
          </p:cNvCxnSpPr>
          <p:nvPr/>
        </p:nvCxnSpPr>
        <p:spPr>
          <a:xfrm flipH="1">
            <a:off x="2196539" y="2797090"/>
            <a:ext cx="7200" cy="611400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3" name="Google Shape;243;p6"/>
          <p:cNvCxnSpPr/>
          <p:nvPr/>
        </p:nvCxnSpPr>
        <p:spPr>
          <a:xfrm flipH="1">
            <a:off x="2208996" y="3698003"/>
            <a:ext cx="13738" cy="898989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6"/>
          <p:cNvSpPr/>
          <p:nvPr/>
        </p:nvSpPr>
        <p:spPr>
          <a:xfrm>
            <a:off x="2762624" y="2523173"/>
            <a:ext cx="227533" cy="271536"/>
          </a:xfrm>
          <a:prstGeom prst="roundRect">
            <a:avLst>
              <a:gd name="adj" fmla="val 16667"/>
            </a:avLst>
          </a:prstGeom>
          <a:solidFill>
            <a:srgbClr val="BF95D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2498963" y="2526248"/>
            <a:ext cx="235514" cy="266602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5277701" y="2524116"/>
            <a:ext cx="468254" cy="266602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6"/>
          <p:cNvCxnSpPr/>
          <p:nvPr/>
        </p:nvCxnSpPr>
        <p:spPr>
          <a:xfrm>
            <a:off x="5478586" y="2805548"/>
            <a:ext cx="0" cy="633467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8" name="Google Shape;248;p6"/>
          <p:cNvSpPr/>
          <p:nvPr/>
        </p:nvSpPr>
        <p:spPr>
          <a:xfrm>
            <a:off x="5346190" y="3450926"/>
            <a:ext cx="241761" cy="254714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6"/>
          <p:cNvCxnSpPr>
            <a:stCxn id="248" idx="2"/>
          </p:cNvCxnSpPr>
          <p:nvPr/>
        </p:nvCxnSpPr>
        <p:spPr>
          <a:xfrm>
            <a:off x="5467071" y="3705640"/>
            <a:ext cx="27600" cy="882300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6"/>
          <p:cNvSpPr/>
          <p:nvPr/>
        </p:nvSpPr>
        <p:spPr>
          <a:xfrm>
            <a:off x="4702576" y="3450925"/>
            <a:ext cx="227931" cy="249083"/>
          </a:xfrm>
          <a:prstGeom prst="roundRect">
            <a:avLst>
              <a:gd name="adj" fmla="val 16667"/>
            </a:avLst>
          </a:prstGeom>
          <a:solidFill>
            <a:srgbClr val="BF95D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6203721" y="2525067"/>
            <a:ext cx="274785" cy="267783"/>
          </a:xfrm>
          <a:prstGeom prst="roundRect">
            <a:avLst>
              <a:gd name="adj" fmla="val 15115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5830323" y="2518898"/>
            <a:ext cx="279693" cy="273182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7079904" y="2015398"/>
            <a:ext cx="1866627" cy="825914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6973514" y="2018834"/>
            <a:ext cx="20470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numérique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d’apprentissage</a:t>
            </a:r>
            <a:endParaRPr/>
          </a:p>
        </p:txBody>
      </p:sp>
      <p:sp>
        <p:nvSpPr>
          <p:cNvPr id="253" name="Google Shape;253;p6"/>
          <p:cNvSpPr/>
          <p:nvPr/>
        </p:nvSpPr>
        <p:spPr>
          <a:xfrm>
            <a:off x="9150278" y="3263732"/>
            <a:ext cx="1761125" cy="698781"/>
          </a:xfrm>
          <a:prstGeom prst="rect">
            <a:avLst/>
          </a:prstGeom>
          <a:solidFill>
            <a:srgbClr val="FF9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9150278" y="2007348"/>
            <a:ext cx="1766052" cy="837221"/>
          </a:xfrm>
          <a:prstGeom prst="rect">
            <a:avLst/>
          </a:prstGeom>
          <a:solidFill>
            <a:srgbClr val="FF9F9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9007305" y="2041381"/>
            <a:ext cx="20470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numérique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régulateur</a:t>
            </a: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10054226" y="2539896"/>
            <a:ext cx="764678" cy="248757"/>
          </a:xfrm>
          <a:prstGeom prst="roundRect">
            <a:avLst>
              <a:gd name="adj" fmla="val 16667"/>
            </a:avLst>
          </a:prstGeom>
          <a:solidFill>
            <a:srgbClr val="FF3F3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Interruption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7280174" y="2519554"/>
            <a:ext cx="672493" cy="26855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3971239" y="3254199"/>
            <a:ext cx="90732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7024124" y="3265941"/>
            <a:ext cx="1920258" cy="698782"/>
          </a:xfrm>
          <a:prstGeom prst="rect">
            <a:avLst/>
          </a:prstGeom>
          <a:solidFill>
            <a:srgbClr val="FBE4D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/>
          <p:nvPr/>
        </p:nvSpPr>
        <p:spPr>
          <a:xfrm>
            <a:off x="8471576" y="3448102"/>
            <a:ext cx="251768" cy="25183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6"/>
          <p:cNvCxnSpPr/>
          <p:nvPr/>
        </p:nvCxnSpPr>
        <p:spPr>
          <a:xfrm rot="10800000">
            <a:off x="8598669" y="2775252"/>
            <a:ext cx="0" cy="652165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2" name="Google Shape;262;p6"/>
          <p:cNvSpPr/>
          <p:nvPr/>
        </p:nvSpPr>
        <p:spPr>
          <a:xfrm>
            <a:off x="8466374" y="2536817"/>
            <a:ext cx="251768" cy="25183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6"/>
          <p:cNvCxnSpPr/>
          <p:nvPr/>
        </p:nvCxnSpPr>
        <p:spPr>
          <a:xfrm rot="10800000">
            <a:off x="8598669" y="3702449"/>
            <a:ext cx="0" cy="887698"/>
          </a:xfrm>
          <a:prstGeom prst="straightConnector1">
            <a:avLst/>
          </a:prstGeom>
          <a:noFill/>
          <a:ln w="5080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4" name="Google Shape;264;p6"/>
          <p:cNvSpPr/>
          <p:nvPr/>
        </p:nvSpPr>
        <p:spPr>
          <a:xfrm>
            <a:off x="7493683" y="3444347"/>
            <a:ext cx="239546" cy="2555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6"/>
          <p:cNvCxnSpPr/>
          <p:nvPr/>
        </p:nvCxnSpPr>
        <p:spPr>
          <a:xfrm>
            <a:off x="7637116" y="2813101"/>
            <a:ext cx="8450" cy="604122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6" name="Google Shape;266;p6"/>
          <p:cNvCxnSpPr/>
          <p:nvPr/>
        </p:nvCxnSpPr>
        <p:spPr>
          <a:xfrm>
            <a:off x="7634777" y="3713301"/>
            <a:ext cx="10789" cy="890169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7" name="Google Shape;267;p6"/>
          <p:cNvCxnSpPr>
            <a:endCxn id="268" idx="2"/>
          </p:cNvCxnSpPr>
          <p:nvPr/>
        </p:nvCxnSpPr>
        <p:spPr>
          <a:xfrm rot="10800000">
            <a:off x="9526856" y="3700068"/>
            <a:ext cx="22200" cy="88320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9" name="Google Shape;269;p6"/>
          <p:cNvCxnSpPr>
            <a:endCxn id="270" idx="2"/>
          </p:cNvCxnSpPr>
          <p:nvPr/>
        </p:nvCxnSpPr>
        <p:spPr>
          <a:xfrm rot="10800000">
            <a:off x="9532338" y="2788653"/>
            <a:ext cx="5700" cy="628500"/>
          </a:xfrm>
          <a:prstGeom prst="straightConnector1">
            <a:avLst/>
          </a:prstGeom>
          <a:noFill/>
          <a:ln w="50800" cap="flat" cmpd="sng">
            <a:solidFill>
              <a:srgbClr val="F2F2F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0" name="Google Shape;270;p6"/>
          <p:cNvSpPr/>
          <p:nvPr/>
        </p:nvSpPr>
        <p:spPr>
          <a:xfrm>
            <a:off x="9411936" y="2537078"/>
            <a:ext cx="240803" cy="25157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1" name="Google Shape;271;p6"/>
          <p:cNvCxnSpPr>
            <a:stCxn id="256" idx="2"/>
            <a:endCxn id="272" idx="0"/>
          </p:cNvCxnSpPr>
          <p:nvPr/>
        </p:nvCxnSpPr>
        <p:spPr>
          <a:xfrm>
            <a:off x="10436565" y="2788653"/>
            <a:ext cx="5100" cy="6564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2" name="Google Shape;272;p6"/>
          <p:cNvSpPr/>
          <p:nvPr/>
        </p:nvSpPr>
        <p:spPr>
          <a:xfrm>
            <a:off x="10333829" y="3445118"/>
            <a:ext cx="215697" cy="255724"/>
          </a:xfrm>
          <a:prstGeom prst="roundRect">
            <a:avLst>
              <a:gd name="adj" fmla="val 16667"/>
            </a:avLst>
          </a:prstGeom>
          <a:solidFill>
            <a:srgbClr val="FF3F3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6"/>
          <p:cNvCxnSpPr/>
          <p:nvPr/>
        </p:nvCxnSpPr>
        <p:spPr>
          <a:xfrm>
            <a:off x="10447176" y="3697532"/>
            <a:ext cx="30420" cy="901021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4" name="Google Shape;274;p6"/>
          <p:cNvSpPr/>
          <p:nvPr/>
        </p:nvSpPr>
        <p:spPr>
          <a:xfrm>
            <a:off x="6518975" y="3444097"/>
            <a:ext cx="253825" cy="257231"/>
          </a:xfrm>
          <a:prstGeom prst="roundRect">
            <a:avLst>
              <a:gd name="adj" fmla="val 15115"/>
            </a:avLst>
          </a:prstGeom>
          <a:solidFill>
            <a:srgbClr val="FF0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5" name="Google Shape;275;p6"/>
          <p:cNvCxnSpPr>
            <a:stCxn id="274" idx="0"/>
            <a:endCxn id="276" idx="2"/>
          </p:cNvCxnSpPr>
          <p:nvPr/>
        </p:nvCxnSpPr>
        <p:spPr>
          <a:xfrm rot="10800000" flipH="1">
            <a:off x="6645888" y="2790397"/>
            <a:ext cx="6300" cy="6537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7" name="Google Shape;277;p6"/>
          <p:cNvCxnSpPr/>
          <p:nvPr/>
        </p:nvCxnSpPr>
        <p:spPr>
          <a:xfrm rot="10800000">
            <a:off x="6642292" y="3709631"/>
            <a:ext cx="13009" cy="871482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6" name="Google Shape;276;p6"/>
          <p:cNvSpPr/>
          <p:nvPr/>
        </p:nvSpPr>
        <p:spPr>
          <a:xfrm>
            <a:off x="6525681" y="2523705"/>
            <a:ext cx="252869" cy="266603"/>
          </a:xfrm>
          <a:prstGeom prst="roundRect">
            <a:avLst>
              <a:gd name="adj" fmla="val 15115"/>
            </a:avLst>
          </a:prstGeom>
          <a:solidFill>
            <a:srgbClr val="FF0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8" name="Google Shape;278;p6"/>
          <p:cNvCxnSpPr>
            <a:endCxn id="279" idx="2"/>
          </p:cNvCxnSpPr>
          <p:nvPr/>
        </p:nvCxnSpPr>
        <p:spPr>
          <a:xfrm rot="10800000">
            <a:off x="3118796" y="3698002"/>
            <a:ext cx="24900" cy="8787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9" name="Google Shape;279;p6"/>
          <p:cNvSpPr/>
          <p:nvPr/>
        </p:nvSpPr>
        <p:spPr>
          <a:xfrm>
            <a:off x="3005029" y="3444097"/>
            <a:ext cx="227533" cy="253905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6"/>
          <p:cNvCxnSpPr>
            <a:stCxn id="279" idx="0"/>
          </p:cNvCxnSpPr>
          <p:nvPr/>
        </p:nvCxnSpPr>
        <p:spPr>
          <a:xfrm rot="10800000" flipH="1">
            <a:off x="3118796" y="2806297"/>
            <a:ext cx="2100" cy="63780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1" name="Google Shape;281;p6"/>
          <p:cNvSpPr/>
          <p:nvPr/>
        </p:nvSpPr>
        <p:spPr>
          <a:xfrm>
            <a:off x="3017721" y="2523173"/>
            <a:ext cx="227533" cy="27153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 txBox="1"/>
          <p:nvPr/>
        </p:nvSpPr>
        <p:spPr>
          <a:xfrm>
            <a:off x="7409062" y="3260549"/>
            <a:ext cx="12449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LSA</a:t>
            </a:r>
            <a:endParaRPr/>
          </a:p>
        </p:txBody>
      </p:sp>
      <p:sp>
        <p:nvSpPr>
          <p:cNvPr id="283" name="Google Shape;283;p6"/>
          <p:cNvSpPr txBox="1"/>
          <p:nvPr/>
        </p:nvSpPr>
        <p:spPr>
          <a:xfrm>
            <a:off x="9542686" y="3266903"/>
            <a:ext cx="8333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284" name="Google Shape;284;p6"/>
          <p:cNvSpPr/>
          <p:nvPr/>
        </p:nvSpPr>
        <p:spPr>
          <a:xfrm>
            <a:off x="2062831" y="3450926"/>
            <a:ext cx="251768" cy="248578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/>
          <p:nvPr/>
        </p:nvSpPr>
        <p:spPr>
          <a:xfrm>
            <a:off x="9400972" y="3450926"/>
            <a:ext cx="251768" cy="249142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 txBox="1"/>
          <p:nvPr/>
        </p:nvSpPr>
        <p:spPr>
          <a:xfrm>
            <a:off x="713046" y="4041973"/>
            <a:ext cx="919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envoyées</a:t>
            </a:r>
            <a:endParaRPr/>
          </a:p>
        </p:txBody>
      </p:sp>
      <p:sp>
        <p:nvSpPr>
          <p:cNvPr id="286" name="Google Shape;286;p6"/>
          <p:cNvSpPr txBox="1"/>
          <p:nvPr/>
        </p:nvSpPr>
        <p:spPr>
          <a:xfrm>
            <a:off x="3870757" y="4055003"/>
            <a:ext cx="91987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envoyées</a:t>
            </a:r>
            <a:endParaRPr/>
          </a:p>
        </p:txBody>
      </p:sp>
      <p:sp>
        <p:nvSpPr>
          <p:cNvPr id="287" name="Google Shape;287;p6"/>
          <p:cNvSpPr txBox="1"/>
          <p:nvPr/>
        </p:nvSpPr>
        <p:spPr>
          <a:xfrm>
            <a:off x="2234395" y="4034428"/>
            <a:ext cx="1079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collectées</a:t>
            </a:r>
            <a:endParaRPr/>
          </a:p>
        </p:txBody>
      </p:sp>
      <p:sp>
        <p:nvSpPr>
          <p:cNvPr id="288" name="Google Shape;288;p6"/>
          <p:cNvSpPr txBox="1"/>
          <p:nvPr/>
        </p:nvSpPr>
        <p:spPr>
          <a:xfrm>
            <a:off x="5801250" y="4034368"/>
            <a:ext cx="10797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collectées</a:t>
            </a:r>
            <a:endParaRPr/>
          </a:p>
        </p:txBody>
      </p:sp>
      <p:cxnSp>
        <p:nvCxnSpPr>
          <p:cNvPr id="289" name="Google Shape;289;p6"/>
          <p:cNvCxnSpPr/>
          <p:nvPr/>
        </p:nvCxnSpPr>
        <p:spPr>
          <a:xfrm flipH="1">
            <a:off x="1691041" y="2816557"/>
            <a:ext cx="753" cy="609974"/>
          </a:xfrm>
          <a:prstGeom prst="straightConnector1">
            <a:avLst/>
          </a:prstGeom>
          <a:noFill/>
          <a:ln w="50800" cap="flat" cmpd="sng">
            <a:solidFill>
              <a:srgbClr val="8DA9D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0" name="Google Shape;290;p6"/>
          <p:cNvSpPr/>
          <p:nvPr/>
        </p:nvSpPr>
        <p:spPr>
          <a:xfrm>
            <a:off x="1584425" y="3445793"/>
            <a:ext cx="243955" cy="252979"/>
          </a:xfrm>
          <a:prstGeom prst="roundRect">
            <a:avLst>
              <a:gd name="adj" fmla="val 15115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 de la plateforme pour les échanges d’énergie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6"/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6"/>
          <p:cNvSpPr/>
          <p:nvPr/>
        </p:nvSpPr>
        <p:spPr>
          <a:xfrm>
            <a:off x="11098094" y="1965715"/>
            <a:ext cx="45719" cy="953760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6"/>
          <p:cNvSpPr txBox="1"/>
          <p:nvPr/>
        </p:nvSpPr>
        <p:spPr>
          <a:xfrm>
            <a:off x="11154857" y="2154842"/>
            <a:ext cx="10738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Jumeaux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numériques</a:t>
            </a:r>
            <a:endParaRPr/>
          </a:p>
        </p:txBody>
      </p:sp>
      <p:sp>
        <p:nvSpPr>
          <p:cNvPr id="298" name="Google Shape;298;p6"/>
          <p:cNvSpPr/>
          <p:nvPr/>
        </p:nvSpPr>
        <p:spPr>
          <a:xfrm>
            <a:off x="11091268" y="3032481"/>
            <a:ext cx="273133" cy="3624852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6"/>
          <p:cNvSpPr txBox="1"/>
          <p:nvPr/>
        </p:nvSpPr>
        <p:spPr>
          <a:xfrm>
            <a:off x="10936915" y="4506110"/>
            <a:ext cx="155241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Système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coordination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6"/>
          <p:cNvSpPr txBox="1"/>
          <p:nvPr/>
        </p:nvSpPr>
        <p:spPr>
          <a:xfrm>
            <a:off x="1095994" y="2006614"/>
            <a:ext cx="1789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numérique consommateur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6"/>
          <p:cNvSpPr txBox="1"/>
          <p:nvPr/>
        </p:nvSpPr>
        <p:spPr>
          <a:xfrm>
            <a:off x="4272960" y="2018225"/>
            <a:ext cx="17895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numérique producteur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6"/>
          <p:cNvCxnSpPr/>
          <p:nvPr/>
        </p:nvCxnSpPr>
        <p:spPr>
          <a:xfrm rot="10800000">
            <a:off x="1632919" y="1533115"/>
            <a:ext cx="0" cy="494373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03" name="Google Shape;303;p6"/>
          <p:cNvCxnSpPr/>
          <p:nvPr/>
        </p:nvCxnSpPr>
        <p:spPr>
          <a:xfrm rot="10800000">
            <a:off x="5277701" y="1512241"/>
            <a:ext cx="0" cy="494373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1388645" y="2543633"/>
            <a:ext cx="9538227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3228188" y="3042541"/>
            <a:ext cx="5406512" cy="1644136"/>
          </a:xfrm>
          <a:prstGeom prst="ellipse">
            <a:avLst/>
          </a:prstGeom>
          <a:noFill/>
          <a:ln w="12700" cap="flat" cmpd="sng">
            <a:solidFill>
              <a:srgbClr val="31538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6024111" y="6045376"/>
            <a:ext cx="34089" cy="3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7"/>
          <p:cNvGrpSpPr/>
          <p:nvPr/>
        </p:nvGrpSpPr>
        <p:grpSpPr>
          <a:xfrm>
            <a:off x="4401458" y="3417221"/>
            <a:ext cx="3286397" cy="747894"/>
            <a:chOff x="2860375" y="2870624"/>
            <a:chExt cx="2760726" cy="628266"/>
          </a:xfrm>
        </p:grpSpPr>
        <p:grpSp>
          <p:nvGrpSpPr>
            <p:cNvPr id="313" name="Google Shape;313;p7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7" name="Google Shape;317;p7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9" name="Google Shape;319;p7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7"/>
          <p:cNvSpPr/>
          <p:nvPr/>
        </p:nvSpPr>
        <p:spPr>
          <a:xfrm>
            <a:off x="4137596" y="4430096"/>
            <a:ext cx="857698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4127669" y="4754877"/>
            <a:ext cx="867625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8963814" y="259568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rot="10800000" flipH="1">
            <a:off x="1974538" y="2293081"/>
            <a:ext cx="1253650" cy="1249035"/>
          </a:xfrm>
          <a:prstGeom prst="bentArrow">
            <a:avLst>
              <a:gd name="adj1" fmla="val 7466"/>
              <a:gd name="adj2" fmla="val 20941"/>
              <a:gd name="adj3" fmla="val 25000"/>
              <a:gd name="adj4" fmla="val 33610"/>
            </a:avLst>
          </a:prstGeom>
          <a:solidFill>
            <a:srgbClr val="53D2F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284614" y="2994979"/>
            <a:ext cx="867625" cy="255886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 flipH="1">
            <a:off x="5000566" y="4322367"/>
            <a:ext cx="938144" cy="1038695"/>
          </a:xfrm>
          <a:prstGeom prst="bentArrow">
            <a:avLst>
              <a:gd name="adj1" fmla="val 805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 txBox="1"/>
          <p:nvPr/>
        </p:nvSpPr>
        <p:spPr>
          <a:xfrm>
            <a:off x="1305457" y="6409114"/>
            <a:ext cx="5936537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échangées :</a:t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3533833" y="6464361"/>
            <a:ext cx="867625" cy="255886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4535179" y="6467911"/>
            <a:ext cx="857698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5555914" y="6452680"/>
            <a:ext cx="857699" cy="266603"/>
          </a:xfrm>
          <a:prstGeom prst="roundRect">
            <a:avLst>
              <a:gd name="adj" fmla="val 6779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6517784" y="6464361"/>
            <a:ext cx="867625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3294540" y="3321946"/>
            <a:ext cx="857699" cy="266603"/>
          </a:xfrm>
          <a:prstGeom prst="roundRect">
            <a:avLst>
              <a:gd name="adj" fmla="val 6779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5573311" y="5153810"/>
            <a:ext cx="1668683" cy="1115918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5590606" y="4614725"/>
            <a:ext cx="1651388" cy="28658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34" name="Google Shape;334;p7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l’auto-composition pour générer un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555509" y="1274824"/>
            <a:ext cx="1672679" cy="113396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724" y="1541712"/>
            <a:ext cx="652562" cy="56591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7"/>
          <p:cNvSpPr txBox="1"/>
          <p:nvPr/>
        </p:nvSpPr>
        <p:spPr>
          <a:xfrm>
            <a:off x="1555509" y="1264713"/>
            <a:ext cx="18510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</a:t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>
            <a:off x="1555508" y="2617333"/>
            <a:ext cx="1672679" cy="419121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42" name="Google Shape;342;p7"/>
          <p:cNvSpPr txBox="1"/>
          <p:nvPr/>
        </p:nvSpPr>
        <p:spPr>
          <a:xfrm>
            <a:off x="4899289" y="5198177"/>
            <a:ext cx="28001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/>
          </a:p>
        </p:txBody>
      </p:sp>
      <p:pic>
        <p:nvPicPr>
          <p:cNvPr id="343" name="Google Shape;34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055" y="5487835"/>
            <a:ext cx="534387" cy="5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7"/>
          <p:cNvSpPr txBox="1"/>
          <p:nvPr/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7"/>
          <p:cNvCxnSpPr/>
          <p:nvPr/>
        </p:nvCxnSpPr>
        <p:spPr>
          <a:xfrm rot="10800000">
            <a:off x="1009624" y="184180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46" name="Google Shape;346;p7"/>
          <p:cNvCxnSpPr/>
          <p:nvPr/>
        </p:nvCxnSpPr>
        <p:spPr>
          <a:xfrm rot="10800000">
            <a:off x="7241994" y="5737869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883</Words>
  <Application>Microsoft Office PowerPoint</Application>
  <PresentationFormat>Widescreen</PresentationFormat>
  <Paragraphs>965</Paragraphs>
  <Slides>28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LASAGNE digitaL frAmework for SmArt Grid and reNewable Energies  ERA-NET  108767  SFOE 810008657 </vt:lpstr>
      <vt:lpstr>PowerPoint Presentation</vt:lpstr>
      <vt:lpstr>PowerPoint Presentation</vt:lpstr>
      <vt:lpstr>Livings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LASAGNE digitaL frAmework for SmArt Grid and reNewable Energies  ERA-NET  108767  SFOE 810008657 </dc:title>
  <dc:creator>Philippe GLASS</dc:creator>
  <cp:lastModifiedBy>Philippe GLASS</cp:lastModifiedBy>
  <cp:revision>10</cp:revision>
  <dcterms:created xsi:type="dcterms:W3CDTF">2022-11-30T15:17:01Z</dcterms:created>
  <dcterms:modified xsi:type="dcterms:W3CDTF">2022-12-12T17:46:26Z</dcterms:modified>
</cp:coreProperties>
</file>